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0.xml" ContentType="application/vnd.openxmlformats-officedocument.presentationml.notesSlide+xml"/>
  <Override PartName="/ppt/charts/chart3.xml" ContentType="application/vnd.openxmlformats-officedocument.drawingml.chart+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charts/chart4.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2.xml" ContentType="application/vnd.openxmlformats-officedocument.presentationml.notesSlide+xml"/>
  <Override PartName="/ppt/charts/chart5.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3.xml" ContentType="application/vnd.openxmlformats-officedocument.presentationml.notesSlide+xml"/>
  <Override PartName="/ppt/charts/chart6.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4.xml" ContentType="application/vnd.openxmlformats-officedocument.presentationml.notesSlide+xml"/>
  <Override PartName="/ppt/charts/chart7.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5.xml" ContentType="application/vnd.openxmlformats-officedocument.presentationml.notesSlide+xml"/>
  <Override PartName="/ppt/charts/chart8.xml" ContentType="application/vnd.openxmlformats-officedocument.drawingml.chart+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charts/chart9.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7.xml" ContentType="application/vnd.openxmlformats-officedocument.presentationml.notesSlide+xml"/>
  <Override PartName="/ppt/charts/chart10.xml" ContentType="application/vnd.openxmlformats-officedocument.drawingml.chart+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8.xml" ContentType="application/vnd.openxmlformats-officedocument.presentationml.notesSlide+xml"/>
  <Override PartName="/ppt/charts/chart11.xml" ContentType="application/vnd.openxmlformats-officedocument.drawingml.chart+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charts/chart12.xml" ContentType="application/vnd.openxmlformats-officedocument.drawingml.chart+xml"/>
  <Override PartName="/ppt/tags/tag102.xml" ContentType="application/vnd.openxmlformats-officedocument.presentationml.tags+xml"/>
  <Override PartName="/ppt/charts/chart13.xml" ContentType="application/vnd.openxmlformats-officedocument.drawingml.chart+xml"/>
  <Override PartName="/ppt/charts/chart14.xml" ContentType="application/vnd.openxmlformats-officedocument.drawingml.chart+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0.xml" ContentType="application/vnd.openxmlformats-officedocument.presentationml.notesSlide+xml"/>
  <Override PartName="/ppt/charts/chart15.xml" ContentType="application/vnd.openxmlformats-officedocument.drawingml.chart+xml"/>
  <Override PartName="/ppt/tags/tag106.xml" ContentType="application/vnd.openxmlformats-officedocument.presentationml.tags+xml"/>
  <Override PartName="/ppt/notesSlides/notesSlide21.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2.xml" ContentType="application/vnd.openxmlformats-officedocument.presentationml.notesSlide+xml"/>
  <Override PartName="/ppt/charts/chart18.xml" ContentType="application/vnd.openxmlformats-officedocument.drawingml.chart+xml"/>
  <Override PartName="/ppt/tags/tag110.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3.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4.xml" ContentType="application/vnd.openxmlformats-officedocument.presentationml.notesSlide+xml"/>
  <Override PartName="/ppt/charts/chart24.xml" ContentType="application/vnd.openxmlformats-officedocument.drawingml.chart+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5.xml" ContentType="application/vnd.openxmlformats-officedocument.presentationml.notesSlide+xml"/>
  <Override PartName="/ppt/charts/chart25.xml" ContentType="application/vnd.openxmlformats-officedocument.drawingml.chart+xml"/>
  <Override PartName="/ppt/tags/tag120.xml" ContentType="application/vnd.openxmlformats-officedocument.presentationml.tags+xml"/>
  <Override PartName="/ppt/charts/chart26.xml" ContentType="application/vnd.openxmlformats-officedocument.drawingml.chart+xml"/>
  <Override PartName="/ppt/charts/chart27.xml" ContentType="application/vnd.openxmlformats-officedocument.drawingml.chart+xml"/>
  <Override PartName="/ppt/tags/tag121.xml" ContentType="application/vnd.openxmlformats-officedocument.presentationml.tags+xml"/>
  <Override PartName="/ppt/charts/chart28.xml" ContentType="application/vnd.openxmlformats-officedocument.drawingml.chart+xml"/>
  <Override PartName="/ppt/charts/chart29.xml" ContentType="application/vnd.openxmlformats-officedocument.drawingml.chart+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6.xml" ContentType="application/vnd.openxmlformats-officedocument.presentationml.notesSlide+xml"/>
  <Override PartName="/ppt/charts/chart30.xml" ContentType="application/vnd.openxmlformats-officedocument.drawingml.chart+xml"/>
  <Override PartName="/ppt/tags/tag125.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9.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55"/>
  </p:notesMasterIdLst>
  <p:sldIdLst>
    <p:sldId id="256" r:id="rId2"/>
    <p:sldId id="313" r:id="rId3"/>
    <p:sldId id="286" r:id="rId4"/>
    <p:sldId id="317" r:id="rId5"/>
    <p:sldId id="314" r:id="rId6"/>
    <p:sldId id="315" r:id="rId7"/>
    <p:sldId id="287" r:id="rId8"/>
    <p:sldId id="308" r:id="rId9"/>
    <p:sldId id="309" r:id="rId10"/>
    <p:sldId id="310" r:id="rId11"/>
    <p:sldId id="261" r:id="rId12"/>
    <p:sldId id="316" r:id="rId13"/>
    <p:sldId id="292" r:id="rId14"/>
    <p:sldId id="293" r:id="rId15"/>
    <p:sldId id="274" r:id="rId16"/>
    <p:sldId id="278" r:id="rId17"/>
    <p:sldId id="275" r:id="rId18"/>
    <p:sldId id="306" r:id="rId19"/>
    <p:sldId id="277" r:id="rId20"/>
    <p:sldId id="276" r:id="rId21"/>
    <p:sldId id="279" r:id="rId22"/>
    <p:sldId id="294" r:id="rId23"/>
    <p:sldId id="272" r:id="rId24"/>
    <p:sldId id="318" r:id="rId25"/>
    <p:sldId id="268" r:id="rId26"/>
    <p:sldId id="321" r:id="rId27"/>
    <p:sldId id="265" r:id="rId28"/>
    <p:sldId id="319" r:id="rId29"/>
    <p:sldId id="269" r:id="rId30"/>
    <p:sldId id="320" r:id="rId31"/>
    <p:sldId id="266" r:id="rId32"/>
    <p:sldId id="270" r:id="rId33"/>
    <p:sldId id="322" r:id="rId34"/>
    <p:sldId id="323" r:id="rId35"/>
    <p:sldId id="271" r:id="rId36"/>
    <p:sldId id="324" r:id="rId37"/>
    <p:sldId id="280" r:id="rId38"/>
    <p:sldId id="288" r:id="rId39"/>
    <p:sldId id="326" r:id="rId40"/>
    <p:sldId id="327" r:id="rId41"/>
    <p:sldId id="328" r:id="rId42"/>
    <p:sldId id="283" r:id="rId43"/>
    <p:sldId id="330" r:id="rId44"/>
    <p:sldId id="332" r:id="rId45"/>
    <p:sldId id="333" r:id="rId46"/>
    <p:sldId id="334" r:id="rId47"/>
    <p:sldId id="335" r:id="rId48"/>
    <p:sldId id="336" r:id="rId49"/>
    <p:sldId id="337" r:id="rId50"/>
    <p:sldId id="338" r:id="rId51"/>
    <p:sldId id="339" r:id="rId52"/>
    <p:sldId id="340" r:id="rId53"/>
    <p:sldId id="331" r:id="rId54"/>
  </p:sldIdLst>
  <p:sldSz cx="9906000" cy="6858000" type="A4"/>
  <p:notesSz cx="6797675" cy="9926638"/>
  <p:custDataLst>
    <p:tags r:id="rId56"/>
  </p:custDataLst>
  <p:defaultTextStyle>
    <a:defPPr>
      <a:defRPr lang="de-DE"/>
    </a:defPPr>
    <a:lvl1pPr marL="0" algn="l" defTabSz="913740" rtl="0" eaLnBrk="1" latinLnBrk="0" hangingPunct="1">
      <a:defRPr sz="1800" kern="1200">
        <a:solidFill>
          <a:schemeClr val="tx1"/>
        </a:solidFill>
        <a:latin typeface="+mn-lt"/>
        <a:ea typeface="+mn-ea"/>
        <a:cs typeface="+mn-cs"/>
      </a:defRPr>
    </a:lvl1pPr>
    <a:lvl2pPr marL="456870" algn="l" defTabSz="913740" rtl="0" eaLnBrk="1" latinLnBrk="0" hangingPunct="1">
      <a:defRPr sz="1800" kern="1200">
        <a:solidFill>
          <a:schemeClr val="tx1"/>
        </a:solidFill>
        <a:latin typeface="+mn-lt"/>
        <a:ea typeface="+mn-ea"/>
        <a:cs typeface="+mn-cs"/>
      </a:defRPr>
    </a:lvl2pPr>
    <a:lvl3pPr marL="913740" algn="l" defTabSz="913740" rtl="0" eaLnBrk="1" latinLnBrk="0" hangingPunct="1">
      <a:defRPr sz="1800" kern="1200">
        <a:solidFill>
          <a:schemeClr val="tx1"/>
        </a:solidFill>
        <a:latin typeface="+mn-lt"/>
        <a:ea typeface="+mn-ea"/>
        <a:cs typeface="+mn-cs"/>
      </a:defRPr>
    </a:lvl3pPr>
    <a:lvl4pPr marL="1370612" algn="l" defTabSz="913740" rtl="0" eaLnBrk="1" latinLnBrk="0" hangingPunct="1">
      <a:defRPr sz="1800" kern="1200">
        <a:solidFill>
          <a:schemeClr val="tx1"/>
        </a:solidFill>
        <a:latin typeface="+mn-lt"/>
        <a:ea typeface="+mn-ea"/>
        <a:cs typeface="+mn-cs"/>
      </a:defRPr>
    </a:lvl4pPr>
    <a:lvl5pPr marL="1827481" algn="l" defTabSz="913740" rtl="0" eaLnBrk="1" latinLnBrk="0" hangingPunct="1">
      <a:defRPr sz="1800" kern="1200">
        <a:solidFill>
          <a:schemeClr val="tx1"/>
        </a:solidFill>
        <a:latin typeface="+mn-lt"/>
        <a:ea typeface="+mn-ea"/>
        <a:cs typeface="+mn-cs"/>
      </a:defRPr>
    </a:lvl5pPr>
    <a:lvl6pPr marL="2284352" algn="l" defTabSz="913740" rtl="0" eaLnBrk="1" latinLnBrk="0" hangingPunct="1">
      <a:defRPr sz="1800" kern="1200">
        <a:solidFill>
          <a:schemeClr val="tx1"/>
        </a:solidFill>
        <a:latin typeface="+mn-lt"/>
        <a:ea typeface="+mn-ea"/>
        <a:cs typeface="+mn-cs"/>
      </a:defRPr>
    </a:lvl6pPr>
    <a:lvl7pPr marL="2741222" algn="l" defTabSz="913740" rtl="0" eaLnBrk="1" latinLnBrk="0" hangingPunct="1">
      <a:defRPr sz="1800" kern="1200">
        <a:solidFill>
          <a:schemeClr val="tx1"/>
        </a:solidFill>
        <a:latin typeface="+mn-lt"/>
        <a:ea typeface="+mn-ea"/>
        <a:cs typeface="+mn-cs"/>
      </a:defRPr>
    </a:lvl7pPr>
    <a:lvl8pPr marL="3198092" algn="l" defTabSz="913740" rtl="0" eaLnBrk="1" latinLnBrk="0" hangingPunct="1">
      <a:defRPr sz="1800" kern="1200">
        <a:solidFill>
          <a:schemeClr val="tx1"/>
        </a:solidFill>
        <a:latin typeface="+mn-lt"/>
        <a:ea typeface="+mn-ea"/>
        <a:cs typeface="+mn-cs"/>
      </a:defRPr>
    </a:lvl8pPr>
    <a:lvl9pPr marL="3654961" algn="l" defTabSz="9137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F"/>
    <a:srgbClr val="407FB7"/>
    <a:srgbClr val="F6A800"/>
    <a:srgbClr val="CC071E"/>
    <a:srgbClr val="CFD1D2"/>
    <a:srgbClr val="9C9E9F"/>
    <a:srgbClr val="646567"/>
    <a:srgbClr val="000000"/>
    <a:srgbClr val="C7DDF2"/>
    <a:srgbClr val="8EBA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8" autoAdjust="0"/>
    <p:restoredTop sz="84455" autoAdjust="0"/>
  </p:normalViewPr>
  <p:slideViewPr>
    <p:cSldViewPr>
      <p:cViewPr varScale="1">
        <p:scale>
          <a:sx n="90" d="100"/>
          <a:sy n="90" d="100"/>
        </p:scale>
        <p:origin x="1512" y="184"/>
      </p:cViewPr>
      <p:guideLst>
        <p:guide orient="horz" pos="2160"/>
        <p:guide pos="312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tags" Target="tags/tag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wzl-file1\brc_an$\Current%20project\Final%20results\heat%20flow%20through%20isothermal%20lines.xlsx" TargetMode="Externa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6.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9.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2.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6.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31.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323.520568847656</c:v>
                </c:pt>
                <c:pt idx="8">
                  <c:v>271.916233062744</c:v>
                </c:pt>
                <c:pt idx="9">
                  <c:v>380.5433578491209</c:v>
                </c:pt>
                <c:pt idx="10">
                  <c:v>341.2377319335939</c:v>
                </c:pt>
                <c:pt idx="12">
                  <c:v>357.2231979370119</c:v>
                </c:pt>
                <c:pt idx="13">
                  <c:v>368.27880859375</c:v>
                </c:pt>
                <c:pt idx="14">
                  <c:v>230.130863189697</c:v>
                </c:pt>
                <c:pt idx="16">
                  <c:v>364.68318939209</c:v>
                </c:pt>
                <c:pt idx="17">
                  <c:v>365.880462646484</c:v>
                </c:pt>
                <c:pt idx="18">
                  <c:v>343.245246887207</c:v>
                </c:pt>
                <c:pt idx="20">
                  <c:v>364.660652160645</c:v>
                </c:pt>
                <c:pt idx="21">
                  <c:v>379.602394104004</c:v>
                </c:pt>
                <c:pt idx="22">
                  <c:v>393.92414855957</c:v>
                </c:pt>
                <c:pt idx="24">
                  <c:v>390.04370880127</c:v>
                </c:pt>
                <c:pt idx="25">
                  <c:v>373.4229965209959</c:v>
                </c:pt>
                <c:pt idx="26">
                  <c:v>398.9010696411129</c:v>
                </c:pt>
                <c:pt idx="28">
                  <c:v>411.4205932617189</c:v>
                </c:pt>
                <c:pt idx="29">
                  <c:v>425.853050231934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442.9069900512699</c:v>
                </c:pt>
                <c:pt idx="8">
                  <c:v>491.0973739624019</c:v>
                </c:pt>
                <c:pt idx="9">
                  <c:v>498.627876281738</c:v>
                </c:pt>
                <c:pt idx="10">
                  <c:v>450.601760864258</c:v>
                </c:pt>
                <c:pt idx="12">
                  <c:v>444.4791030883789</c:v>
                </c:pt>
                <c:pt idx="13">
                  <c:v>340.640060424805</c:v>
                </c:pt>
                <c:pt idx="14">
                  <c:v>471.270332336426</c:v>
                </c:pt>
                <c:pt idx="16">
                  <c:v>433.759834289551</c:v>
                </c:pt>
                <c:pt idx="17">
                  <c:v>426.15064239502</c:v>
                </c:pt>
                <c:pt idx="18">
                  <c:v>282.321357727051</c:v>
                </c:pt>
                <c:pt idx="20">
                  <c:v>323.350894927979</c:v>
                </c:pt>
                <c:pt idx="21">
                  <c:v>255.7745742797849</c:v>
                </c:pt>
                <c:pt idx="22">
                  <c:v>504.046287536621</c:v>
                </c:pt>
                <c:pt idx="24">
                  <c:v>485.6611480712889</c:v>
                </c:pt>
                <c:pt idx="25">
                  <c:v>516.033172607422</c:v>
                </c:pt>
                <c:pt idx="26">
                  <c:v>517.7154388427731</c:v>
                </c:pt>
                <c:pt idx="28">
                  <c:v>520.873321533203</c:v>
                </c:pt>
                <c:pt idx="29">
                  <c:v>525.986358642578</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475.9791946411129</c:v>
                </c:pt>
                <c:pt idx="8">
                  <c:v>406.8633956909181</c:v>
                </c:pt>
                <c:pt idx="9">
                  <c:v>496.2302780151369</c:v>
                </c:pt>
                <c:pt idx="10">
                  <c:v>444.492027282715</c:v>
                </c:pt>
                <c:pt idx="12">
                  <c:v>421.769569396973</c:v>
                </c:pt>
                <c:pt idx="13">
                  <c:v>195.059532165527</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363.7171478271479</c:v>
                </c:pt>
                <c:pt idx="1">
                  <c:v>378.522689819336</c:v>
                </c:pt>
                <c:pt idx="2">
                  <c:v>387.007400512695</c:v>
                </c:pt>
                <c:pt idx="3">
                  <c:v>395.5219039916989</c:v>
                </c:pt>
                <c:pt idx="4">
                  <c:v>410.6585617065431</c:v>
                </c:pt>
                <c:pt idx="5">
                  <c:v>412.456123352051</c:v>
                </c:pt>
                <c:pt idx="7">
                  <c:v>402.554466247559</c:v>
                </c:pt>
                <c:pt idx="9">
                  <c:v>408.874084472656</c:v>
                </c:pt>
                <c:pt idx="11">
                  <c:v>411.629287719727</c:v>
                </c:pt>
                <c:pt idx="13">
                  <c:v>408.081527709961</c:v>
                </c:pt>
                <c:pt idx="15">
                  <c:v>415.889472961426</c:v>
                </c:pt>
                <c:pt idx="17">
                  <c:v>415.7032699584959</c:v>
                </c:pt>
                <c:pt idx="19">
                  <c:v>420.947959899902</c:v>
                </c:pt>
                <c:pt idx="21">
                  <c:v>444.601600646973</c:v>
                </c:pt>
                <c:pt idx="23">
                  <c:v>447.396858215332</c:v>
                </c:pt>
                <c:pt idx="25">
                  <c:v>461.016227722168</c:v>
                </c:pt>
                <c:pt idx="27">
                  <c:v>447.4671478271479</c:v>
                </c:pt>
                <c:pt idx="29">
                  <c:v>441.221908569336</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425.303131103516</c:v>
                </c:pt>
                <c:pt idx="1">
                  <c:v>385.696655273438</c:v>
                </c:pt>
                <c:pt idx="2">
                  <c:v>416.9807586669919</c:v>
                </c:pt>
                <c:pt idx="3">
                  <c:v>388.61937713623</c:v>
                </c:pt>
                <c:pt idx="4">
                  <c:v>419.681579589844</c:v>
                </c:pt>
                <c:pt idx="5">
                  <c:v>428.167915344238</c:v>
                </c:pt>
                <c:pt idx="7">
                  <c:v>436.2967224121089</c:v>
                </c:pt>
                <c:pt idx="9">
                  <c:v>452.237518310547</c:v>
                </c:pt>
                <c:pt idx="11">
                  <c:v>437.166694641113</c:v>
                </c:pt>
                <c:pt idx="13">
                  <c:v>384.240440368652</c:v>
                </c:pt>
                <c:pt idx="15">
                  <c:v>438.4320602416989</c:v>
                </c:pt>
                <c:pt idx="17">
                  <c:v>320.4098739624019</c:v>
                </c:pt>
                <c:pt idx="19">
                  <c:v>442.159370422363</c:v>
                </c:pt>
                <c:pt idx="21">
                  <c:v>492.663932800293</c:v>
                </c:pt>
                <c:pt idx="23">
                  <c:v>486.968421936035</c:v>
                </c:pt>
                <c:pt idx="25">
                  <c:v>492.385925292969</c:v>
                </c:pt>
                <c:pt idx="27">
                  <c:v>488.9217758178709</c:v>
                </c:pt>
                <c:pt idx="29">
                  <c:v>505.506813049316</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414.402557373047</c:v>
                </c:pt>
                <c:pt idx="1">
                  <c:v>414.7684402465819</c:v>
                </c:pt>
                <c:pt idx="2">
                  <c:v>441.6355514526369</c:v>
                </c:pt>
                <c:pt idx="3">
                  <c:v>253.98392868042</c:v>
                </c:pt>
                <c:pt idx="4">
                  <c:v>421.9091796874999</c:v>
                </c:pt>
                <c:pt idx="5">
                  <c:v>485.02912902832</c:v>
                </c:pt>
                <c:pt idx="7">
                  <c:v>476.329940795898</c:v>
                </c:pt>
                <c:pt idx="9">
                  <c:v>470.32186126709</c:v>
                </c:pt>
                <c:pt idx="11">
                  <c:v>416.562042236328</c:v>
                </c:pt>
                <c:pt idx="13">
                  <c:v>469.142311096191</c:v>
                </c:pt>
                <c:pt idx="15">
                  <c:v>474.605499267578</c:v>
                </c:pt>
                <c:pt idx="17">
                  <c:v>474.964904785156</c:v>
                </c:pt>
                <c:pt idx="19">
                  <c:v>493.817573547363</c:v>
                </c:pt>
                <c:pt idx="21">
                  <c:v>495.579040527344</c:v>
                </c:pt>
                <c:pt idx="23">
                  <c:v>514.8465423583981</c:v>
                </c:pt>
                <c:pt idx="25">
                  <c:v>506.651054382324</c:v>
                </c:pt>
                <c:pt idx="27">
                  <c:v>489.686454772949</c:v>
                </c:pt>
                <c:pt idx="29">
                  <c:v>469.347480773926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412.4521484374999</c:v>
                </c:pt>
                <c:pt idx="1">
                  <c:v>377.9897079467769</c:v>
                </c:pt>
                <c:pt idx="2">
                  <c:v>447.9103393554689</c:v>
                </c:pt>
                <c:pt idx="3">
                  <c:v>416.519401550293</c:v>
                </c:pt>
                <c:pt idx="4">
                  <c:v>457.24658203125</c:v>
                </c:pt>
                <c:pt idx="5">
                  <c:v>439.400177001953</c:v>
                </c:pt>
                <c:pt idx="7">
                  <c:v>506.399909973145</c:v>
                </c:pt>
                <c:pt idx="9">
                  <c:v>468.21509552002</c:v>
                </c:pt>
                <c:pt idx="11">
                  <c:v>457.89476776123</c:v>
                </c:pt>
                <c:pt idx="13">
                  <c:v>424.700462341309</c:v>
                </c:pt>
                <c:pt idx="15">
                  <c:v>430.35319519043</c:v>
                </c:pt>
                <c:pt idx="17">
                  <c:v>477.812210083008</c:v>
                </c:pt>
                <c:pt idx="19">
                  <c:v>511.496604919434</c:v>
                </c:pt>
                <c:pt idx="21">
                  <c:v>514.470893859863</c:v>
                </c:pt>
                <c:pt idx="23">
                  <c:v>502.444190979004</c:v>
                </c:pt>
                <c:pt idx="25">
                  <c:v>486.022827148438</c:v>
                </c:pt>
                <c:pt idx="27">
                  <c:v>490.5698394775389</c:v>
                </c:pt>
                <c:pt idx="29">
                  <c:v>473.5951385498049</c:v>
                </c:pt>
              </c:numCache>
            </c:numRef>
          </c:val>
          <c:smooth val="0"/>
        </c:ser>
        <c:dLbls>
          <c:showLegendKey val="0"/>
          <c:showVal val="0"/>
          <c:showCatName val="0"/>
          <c:showSerName val="0"/>
          <c:showPercent val="0"/>
          <c:showBubbleSize val="0"/>
        </c:dLbls>
        <c:marker val="1"/>
        <c:smooth val="0"/>
        <c:axId val="2123801136"/>
        <c:axId val="2123806176"/>
      </c:lineChart>
      <c:catAx>
        <c:axId val="2123801136"/>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3806176"/>
        <c:crosses val="autoZero"/>
        <c:auto val="1"/>
        <c:lblAlgn val="ctr"/>
        <c:lblOffset val="100"/>
        <c:tickLblSkip val="5"/>
        <c:tickMarkSkip val="5"/>
        <c:noMultiLvlLbl val="0"/>
      </c:catAx>
      <c:valAx>
        <c:axId val="2123806176"/>
        <c:scaling>
          <c:orientation val="minMax"/>
        </c:scaling>
        <c:delete val="0"/>
        <c:axPos val="l"/>
        <c:majorGridlines/>
        <c:title>
          <c:tx>
            <c:rich>
              <a:bodyPr/>
              <a:lstStyle/>
              <a:p>
                <a:pPr>
                  <a:defRPr sz="1800" b="0"/>
                </a:pPr>
                <a:r>
                  <a:rPr lang="de-DE" sz="1800" b="0" dirty="0" err="1" smtClean="0"/>
                  <a:t>Temperature</a:t>
                </a:r>
                <a:r>
                  <a:rPr lang="de-DE" sz="1800" b="0" dirty="0" smtClean="0"/>
                  <a:t>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3801136"/>
        <c:crosses val="autoZero"/>
        <c:crossBetween val="between"/>
      </c:valAx>
    </c:plotArea>
    <c:legend>
      <c:legendPos val="r"/>
      <c:layout>
        <c:manualLayout>
          <c:xMode val="edge"/>
          <c:yMode val="edge"/>
          <c:x val="0.656978861270448"/>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15"/>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0.167456623103504</c:v>
                </c:pt>
                <c:pt idx="8">
                  <c:v>0.139330719276743</c:v>
                </c:pt>
                <c:pt idx="9">
                  <c:v>0.182460651288627</c:v>
                </c:pt>
                <c:pt idx="10">
                  <c:v>0.185980765503712</c:v>
                </c:pt>
                <c:pt idx="12">
                  <c:v>0.161463524746752</c:v>
                </c:pt>
                <c:pt idx="13">
                  <c:v>0.171315163920727</c:v>
                </c:pt>
                <c:pt idx="14">
                  <c:v>0.22987987724063</c:v>
                </c:pt>
                <c:pt idx="16">
                  <c:v>0.19756534803016</c:v>
                </c:pt>
                <c:pt idx="17">
                  <c:v>0.157811903460509</c:v>
                </c:pt>
                <c:pt idx="18">
                  <c:v>0.226159647360254</c:v>
                </c:pt>
                <c:pt idx="20">
                  <c:v>0.170070879216684</c:v>
                </c:pt>
                <c:pt idx="21">
                  <c:v>0.149301092861117</c:v>
                </c:pt>
                <c:pt idx="22">
                  <c:v>0.139491059697407</c:v>
                </c:pt>
                <c:pt idx="24">
                  <c:v>0.139305720421814</c:v>
                </c:pt>
                <c:pt idx="25">
                  <c:v>0.161334395402925</c:v>
                </c:pt>
                <c:pt idx="26">
                  <c:v>0.102795928235953</c:v>
                </c:pt>
                <c:pt idx="28">
                  <c:v>0.0589921483144107</c:v>
                </c:pt>
                <c:pt idx="29">
                  <c:v>0.104690841509722</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0.206441130858667</c:v>
                </c:pt>
                <c:pt idx="8">
                  <c:v>0.217689647662824</c:v>
                </c:pt>
                <c:pt idx="9">
                  <c:v>0.20584748827814</c:v>
                </c:pt>
                <c:pt idx="10">
                  <c:v>0.20875223688827</c:v>
                </c:pt>
                <c:pt idx="12">
                  <c:v>0.190052116185742</c:v>
                </c:pt>
                <c:pt idx="13">
                  <c:v>0.210681055222776</c:v>
                </c:pt>
                <c:pt idx="14">
                  <c:v>0.221688235628952</c:v>
                </c:pt>
                <c:pt idx="16">
                  <c:v>0.213759170399101</c:v>
                </c:pt>
                <c:pt idx="17">
                  <c:v>0.215624971075744</c:v>
                </c:pt>
                <c:pt idx="18">
                  <c:v>0.199488663475289</c:v>
                </c:pt>
                <c:pt idx="20">
                  <c:v>0.18020469886172</c:v>
                </c:pt>
                <c:pt idx="21">
                  <c:v>0.192387889065199</c:v>
                </c:pt>
                <c:pt idx="22">
                  <c:v>0.202723080824209</c:v>
                </c:pt>
                <c:pt idx="24">
                  <c:v>0.1928749178459</c:v>
                </c:pt>
                <c:pt idx="25">
                  <c:v>0.178536022629882</c:v>
                </c:pt>
                <c:pt idx="26">
                  <c:v>0.187083019226645</c:v>
                </c:pt>
                <c:pt idx="28">
                  <c:v>0.140253431069465</c:v>
                </c:pt>
                <c:pt idx="29">
                  <c:v>0.145442272972273</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0.219670962659329</c:v>
                </c:pt>
                <c:pt idx="8">
                  <c:v>0.261090568241049</c:v>
                </c:pt>
                <c:pt idx="9">
                  <c:v>0.182721098107412</c:v>
                </c:pt>
                <c:pt idx="10">
                  <c:v>0.204657490655724</c:v>
                </c:pt>
                <c:pt idx="12">
                  <c:v>0.20222090702738</c:v>
                </c:pt>
                <c:pt idx="13">
                  <c:v>0.150795584778164</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0.138470968399471</c:v>
                </c:pt>
                <c:pt idx="1">
                  <c:v>0.152709256802782</c:v>
                </c:pt>
                <c:pt idx="2">
                  <c:v>0.151129430838482</c:v>
                </c:pt>
                <c:pt idx="3">
                  <c:v>0.156381172116922</c:v>
                </c:pt>
                <c:pt idx="4">
                  <c:v>0.131578909787003</c:v>
                </c:pt>
                <c:pt idx="5">
                  <c:v>0.129269399597498</c:v>
                </c:pt>
                <c:pt idx="7">
                  <c:v>0.138531483186157</c:v>
                </c:pt>
                <c:pt idx="9">
                  <c:v>0.14317116301017</c:v>
                </c:pt>
                <c:pt idx="11">
                  <c:v>0.145265292503931</c:v>
                </c:pt>
                <c:pt idx="13">
                  <c:v>0.162089564080406</c:v>
                </c:pt>
                <c:pt idx="15">
                  <c:v>0.168209627776473</c:v>
                </c:pt>
                <c:pt idx="17">
                  <c:v>0.185216698302682</c:v>
                </c:pt>
                <c:pt idx="19">
                  <c:v>0.167536584050429</c:v>
                </c:pt>
                <c:pt idx="21">
                  <c:v>0.157205456504767</c:v>
                </c:pt>
                <c:pt idx="23">
                  <c:v>0.16012333183626</c:v>
                </c:pt>
                <c:pt idx="25">
                  <c:v>0.150572842881049</c:v>
                </c:pt>
                <c:pt idx="27">
                  <c:v>0.115502106080274</c:v>
                </c:pt>
                <c:pt idx="29">
                  <c:v>0.156507214103076</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0.111474113784631</c:v>
                </c:pt>
                <c:pt idx="1">
                  <c:v>0.111413280139475</c:v>
                </c:pt>
                <c:pt idx="2">
                  <c:v>0.10958573315594</c:v>
                </c:pt>
                <c:pt idx="3">
                  <c:v>0.120484378265138</c:v>
                </c:pt>
                <c:pt idx="4">
                  <c:v>0.116358164096366</c:v>
                </c:pt>
                <c:pt idx="5">
                  <c:v>0.132830619612139</c:v>
                </c:pt>
                <c:pt idx="7">
                  <c:v>0.152464279606217</c:v>
                </c:pt>
                <c:pt idx="9">
                  <c:v>0.149269171912821</c:v>
                </c:pt>
                <c:pt idx="11">
                  <c:v>0.156818825308657</c:v>
                </c:pt>
                <c:pt idx="13">
                  <c:v>0.155335143003992</c:v>
                </c:pt>
                <c:pt idx="15">
                  <c:v>0.166489411970686</c:v>
                </c:pt>
                <c:pt idx="17">
                  <c:v>0.165694233085181</c:v>
                </c:pt>
                <c:pt idx="19">
                  <c:v>0.156496598182915</c:v>
                </c:pt>
                <c:pt idx="21">
                  <c:v>0.162064108263868</c:v>
                </c:pt>
                <c:pt idx="23">
                  <c:v>0.169739775925321</c:v>
                </c:pt>
                <c:pt idx="25">
                  <c:v>0.146150867560363</c:v>
                </c:pt>
                <c:pt idx="27">
                  <c:v>0.12188587648397</c:v>
                </c:pt>
                <c:pt idx="29">
                  <c:v>0.136300756722403</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0.234070302387974</c:v>
                </c:pt>
                <c:pt idx="1">
                  <c:v>0.253458002302814</c:v>
                </c:pt>
                <c:pt idx="2">
                  <c:v>0.2355910667433</c:v>
                </c:pt>
                <c:pt idx="3">
                  <c:v>0.238145888553536</c:v>
                </c:pt>
                <c:pt idx="4">
                  <c:v>0.225534543339541</c:v>
                </c:pt>
                <c:pt idx="5">
                  <c:v>0.205342094030393</c:v>
                </c:pt>
                <c:pt idx="7">
                  <c:v>0.218785253881836</c:v>
                </c:pt>
                <c:pt idx="9">
                  <c:v>0.21802640777362</c:v>
                </c:pt>
                <c:pt idx="11">
                  <c:v>0.24513367948944</c:v>
                </c:pt>
                <c:pt idx="13">
                  <c:v>0.240850673019193</c:v>
                </c:pt>
                <c:pt idx="15">
                  <c:v>0.233578006701728</c:v>
                </c:pt>
                <c:pt idx="17">
                  <c:v>0.241882763254028</c:v>
                </c:pt>
                <c:pt idx="19">
                  <c:v>0.225419448066205</c:v>
                </c:pt>
                <c:pt idx="21">
                  <c:v>0.238996669694814</c:v>
                </c:pt>
                <c:pt idx="23">
                  <c:v>0.237569581908698</c:v>
                </c:pt>
                <c:pt idx="25">
                  <c:v>0.236323101663269</c:v>
                </c:pt>
                <c:pt idx="27">
                  <c:v>0.226128533503169</c:v>
                </c:pt>
                <c:pt idx="29">
                  <c:v>0.255216967550701</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0.234398628809272</c:v>
                </c:pt>
                <c:pt idx="1">
                  <c:v>0.229514525509459</c:v>
                </c:pt>
                <c:pt idx="2">
                  <c:v>0.216659497862734</c:v>
                </c:pt>
                <c:pt idx="3">
                  <c:v>0.204996718291568</c:v>
                </c:pt>
                <c:pt idx="4">
                  <c:v>0.176039729802794</c:v>
                </c:pt>
                <c:pt idx="5">
                  <c:v>0.186335146760101</c:v>
                </c:pt>
                <c:pt idx="7">
                  <c:v>0.199945056264276</c:v>
                </c:pt>
                <c:pt idx="9">
                  <c:v>0.214733253561487</c:v>
                </c:pt>
                <c:pt idx="11">
                  <c:v>0.220992357758853</c:v>
                </c:pt>
                <c:pt idx="13">
                  <c:v>0.225117693158917</c:v>
                </c:pt>
                <c:pt idx="15">
                  <c:v>0.238950019437949</c:v>
                </c:pt>
                <c:pt idx="17">
                  <c:v>0.231421511695167</c:v>
                </c:pt>
                <c:pt idx="19">
                  <c:v>0.23585674175284</c:v>
                </c:pt>
                <c:pt idx="21">
                  <c:v>0.230205692965873</c:v>
                </c:pt>
                <c:pt idx="23">
                  <c:v>0.219909360528391</c:v>
                </c:pt>
                <c:pt idx="25">
                  <c:v>0.219420838096965</c:v>
                </c:pt>
                <c:pt idx="27">
                  <c:v>0.209973238310874</c:v>
                </c:pt>
                <c:pt idx="29">
                  <c:v>0.257514657356653</c:v>
                </c:pt>
              </c:numCache>
            </c:numRef>
          </c:val>
          <c:smooth val="0"/>
        </c:ser>
        <c:dLbls>
          <c:showLegendKey val="0"/>
          <c:showVal val="0"/>
          <c:showCatName val="0"/>
          <c:showSerName val="0"/>
          <c:showPercent val="0"/>
          <c:showBubbleSize val="0"/>
        </c:dLbls>
        <c:marker val="1"/>
        <c:smooth val="0"/>
        <c:axId val="2127030928"/>
        <c:axId val="2127059008"/>
      </c:lineChart>
      <c:catAx>
        <c:axId val="212703092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7059008"/>
        <c:crosses val="autoZero"/>
        <c:auto val="1"/>
        <c:lblAlgn val="ctr"/>
        <c:lblOffset val="100"/>
        <c:tickLblSkip val="5"/>
        <c:tickMarkSkip val="5"/>
        <c:noMultiLvlLbl val="0"/>
      </c:catAx>
      <c:valAx>
        <c:axId val="2127059008"/>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partition</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7030928"/>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19"/>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0.801364926654617</c:v>
                </c:pt>
                <c:pt idx="8">
                  <c:v>0.801364926654617</c:v>
                </c:pt>
                <c:pt idx="9">
                  <c:v>0.801364926654617</c:v>
                </c:pt>
                <c:pt idx="10">
                  <c:v>0.801364926654617</c:v>
                </c:pt>
                <c:pt idx="12">
                  <c:v>0.801364926654617</c:v>
                </c:pt>
                <c:pt idx="13">
                  <c:v>0.801364926654617</c:v>
                </c:pt>
                <c:pt idx="14">
                  <c:v>0.801364926654617</c:v>
                </c:pt>
                <c:pt idx="16">
                  <c:v>0.801364926654617</c:v>
                </c:pt>
                <c:pt idx="17">
                  <c:v>0.801364926654617</c:v>
                </c:pt>
                <c:pt idx="18">
                  <c:v>0.801364926654617</c:v>
                </c:pt>
                <c:pt idx="20">
                  <c:v>0.801364926654617</c:v>
                </c:pt>
                <c:pt idx="21">
                  <c:v>0.801364926654617</c:v>
                </c:pt>
                <c:pt idx="22">
                  <c:v>0.801364926654617</c:v>
                </c:pt>
                <c:pt idx="24">
                  <c:v>0.801364926654617</c:v>
                </c:pt>
                <c:pt idx="25">
                  <c:v>0.801364926654617</c:v>
                </c:pt>
                <c:pt idx="26">
                  <c:v>0.801364926654617</c:v>
                </c:pt>
                <c:pt idx="28">
                  <c:v>0.801364926654617</c:v>
                </c:pt>
                <c:pt idx="29">
                  <c:v>0.801364926654617</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0.655716048937279</c:v>
                </c:pt>
                <c:pt idx="8">
                  <c:v>0.655716048937279</c:v>
                </c:pt>
                <c:pt idx="9">
                  <c:v>0.655716048937279</c:v>
                </c:pt>
                <c:pt idx="10">
                  <c:v>0.655716048937279</c:v>
                </c:pt>
                <c:pt idx="12">
                  <c:v>0.655716048937279</c:v>
                </c:pt>
                <c:pt idx="13">
                  <c:v>0.655716048937279</c:v>
                </c:pt>
                <c:pt idx="14">
                  <c:v>0.655716048937279</c:v>
                </c:pt>
                <c:pt idx="16">
                  <c:v>0.655716048937279</c:v>
                </c:pt>
                <c:pt idx="17">
                  <c:v>0.655716048937279</c:v>
                </c:pt>
                <c:pt idx="18">
                  <c:v>0.655716048937279</c:v>
                </c:pt>
                <c:pt idx="20">
                  <c:v>0.655716048937279</c:v>
                </c:pt>
                <c:pt idx="21">
                  <c:v>0.655716048937279</c:v>
                </c:pt>
                <c:pt idx="22">
                  <c:v>0.655716048937279</c:v>
                </c:pt>
                <c:pt idx="24">
                  <c:v>0.655716048937279</c:v>
                </c:pt>
                <c:pt idx="25">
                  <c:v>0.655716048937279</c:v>
                </c:pt>
                <c:pt idx="26">
                  <c:v>0.655716048937279</c:v>
                </c:pt>
                <c:pt idx="28">
                  <c:v>0.655716048937279</c:v>
                </c:pt>
                <c:pt idx="29">
                  <c:v>0.655716048937279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0.540106458569129</c:v>
                </c:pt>
                <c:pt idx="8">
                  <c:v>0.540106458569129</c:v>
                </c:pt>
                <c:pt idx="9">
                  <c:v>0.540106458569129</c:v>
                </c:pt>
                <c:pt idx="10">
                  <c:v>0.540106458569129</c:v>
                </c:pt>
                <c:pt idx="12">
                  <c:v>0.540106458569129</c:v>
                </c:pt>
                <c:pt idx="13">
                  <c:v>0.540106458569129</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0.610742230730092</c:v>
                </c:pt>
                <c:pt idx="1">
                  <c:v>0.610742230730092</c:v>
                </c:pt>
                <c:pt idx="2">
                  <c:v>0.610742230730092</c:v>
                </c:pt>
                <c:pt idx="3">
                  <c:v>0.610742230730092</c:v>
                </c:pt>
                <c:pt idx="4">
                  <c:v>0.610742230730092</c:v>
                </c:pt>
                <c:pt idx="5">
                  <c:v>0.610742230730092</c:v>
                </c:pt>
                <c:pt idx="7">
                  <c:v>0.610742230730092</c:v>
                </c:pt>
                <c:pt idx="9">
                  <c:v>0.610742230730092</c:v>
                </c:pt>
                <c:pt idx="11">
                  <c:v>0.610742230730092</c:v>
                </c:pt>
                <c:pt idx="13">
                  <c:v>0.610742230730092</c:v>
                </c:pt>
                <c:pt idx="15">
                  <c:v>0.610742230730092</c:v>
                </c:pt>
                <c:pt idx="17">
                  <c:v>0.610742230730092</c:v>
                </c:pt>
                <c:pt idx="19">
                  <c:v>0.610742230730092</c:v>
                </c:pt>
                <c:pt idx="21">
                  <c:v>0.610742230730092</c:v>
                </c:pt>
                <c:pt idx="23">
                  <c:v>0.610742230730092</c:v>
                </c:pt>
                <c:pt idx="25">
                  <c:v>0.610742230730092</c:v>
                </c:pt>
                <c:pt idx="27">
                  <c:v>0.610742230730092</c:v>
                </c:pt>
                <c:pt idx="29">
                  <c:v>0.610742230730092</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0.526502777180122</c:v>
                </c:pt>
                <c:pt idx="1">
                  <c:v>0.526502777180122</c:v>
                </c:pt>
                <c:pt idx="2">
                  <c:v>0.526502777180122</c:v>
                </c:pt>
                <c:pt idx="3">
                  <c:v>0.526502777180122</c:v>
                </c:pt>
                <c:pt idx="4">
                  <c:v>0.526502777180122</c:v>
                </c:pt>
                <c:pt idx="5">
                  <c:v>0.526502777180122</c:v>
                </c:pt>
                <c:pt idx="7">
                  <c:v>0.526502777180122</c:v>
                </c:pt>
                <c:pt idx="9">
                  <c:v>0.526502777180122</c:v>
                </c:pt>
                <c:pt idx="11">
                  <c:v>0.526502777180122</c:v>
                </c:pt>
                <c:pt idx="13">
                  <c:v>0.526502777180122</c:v>
                </c:pt>
                <c:pt idx="15">
                  <c:v>0.526502777180122</c:v>
                </c:pt>
                <c:pt idx="17">
                  <c:v>0.526502777180122</c:v>
                </c:pt>
                <c:pt idx="19">
                  <c:v>0.526502777180122</c:v>
                </c:pt>
                <c:pt idx="21">
                  <c:v>0.526502777180122</c:v>
                </c:pt>
                <c:pt idx="23">
                  <c:v>0.526502777180122</c:v>
                </c:pt>
                <c:pt idx="25">
                  <c:v>0.526502777180122</c:v>
                </c:pt>
                <c:pt idx="27">
                  <c:v>0.526502777180122</c:v>
                </c:pt>
                <c:pt idx="29">
                  <c:v>0.526502777180122</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0.517396601836393</c:v>
                </c:pt>
                <c:pt idx="1">
                  <c:v>0.517396601836393</c:v>
                </c:pt>
                <c:pt idx="2">
                  <c:v>0.517396601836393</c:v>
                </c:pt>
                <c:pt idx="3">
                  <c:v>0.517396601836393</c:v>
                </c:pt>
                <c:pt idx="4">
                  <c:v>0.517396601836393</c:v>
                </c:pt>
                <c:pt idx="5">
                  <c:v>0.517396601836393</c:v>
                </c:pt>
                <c:pt idx="7">
                  <c:v>0.517396601836393</c:v>
                </c:pt>
                <c:pt idx="9">
                  <c:v>0.517396601836393</c:v>
                </c:pt>
                <c:pt idx="11">
                  <c:v>0.517396601836393</c:v>
                </c:pt>
                <c:pt idx="13">
                  <c:v>0.517396601836393</c:v>
                </c:pt>
                <c:pt idx="15">
                  <c:v>0.517396601836393</c:v>
                </c:pt>
                <c:pt idx="17">
                  <c:v>0.517396601836393</c:v>
                </c:pt>
                <c:pt idx="19">
                  <c:v>0.517396601836393</c:v>
                </c:pt>
                <c:pt idx="21">
                  <c:v>0.517396601836393</c:v>
                </c:pt>
                <c:pt idx="23">
                  <c:v>0.517396601836393</c:v>
                </c:pt>
                <c:pt idx="25">
                  <c:v>0.517396601836393</c:v>
                </c:pt>
                <c:pt idx="27">
                  <c:v>0.517396601836393</c:v>
                </c:pt>
                <c:pt idx="29">
                  <c:v>0.517396601836393</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0.470116851676445</c:v>
                </c:pt>
                <c:pt idx="1">
                  <c:v>0.470116851676445</c:v>
                </c:pt>
                <c:pt idx="2">
                  <c:v>0.470116851676445</c:v>
                </c:pt>
                <c:pt idx="3">
                  <c:v>0.470116851676445</c:v>
                </c:pt>
                <c:pt idx="4">
                  <c:v>0.470116851676445</c:v>
                </c:pt>
                <c:pt idx="5">
                  <c:v>0.470116851676445</c:v>
                </c:pt>
                <c:pt idx="7">
                  <c:v>0.470116851676445</c:v>
                </c:pt>
                <c:pt idx="9">
                  <c:v>0.470116851676445</c:v>
                </c:pt>
                <c:pt idx="11">
                  <c:v>0.470116851676445</c:v>
                </c:pt>
                <c:pt idx="13">
                  <c:v>0.470116851676445</c:v>
                </c:pt>
                <c:pt idx="15">
                  <c:v>0.470116851676445</c:v>
                </c:pt>
                <c:pt idx="17">
                  <c:v>0.470116851676445</c:v>
                </c:pt>
                <c:pt idx="19">
                  <c:v>0.470116851676445</c:v>
                </c:pt>
                <c:pt idx="21">
                  <c:v>0.470116851676445</c:v>
                </c:pt>
                <c:pt idx="23">
                  <c:v>0.470116851676445</c:v>
                </c:pt>
                <c:pt idx="25">
                  <c:v>0.470116851676445</c:v>
                </c:pt>
                <c:pt idx="27">
                  <c:v>0.470116851676445</c:v>
                </c:pt>
                <c:pt idx="29">
                  <c:v>0.470116851676445</c:v>
                </c:pt>
              </c:numCache>
            </c:numRef>
          </c:val>
          <c:smooth val="0"/>
        </c:ser>
        <c:dLbls>
          <c:showLegendKey val="0"/>
          <c:showVal val="0"/>
          <c:showCatName val="0"/>
          <c:showSerName val="0"/>
          <c:showPercent val="0"/>
          <c:showBubbleSize val="0"/>
        </c:dLbls>
        <c:marker val="1"/>
        <c:smooth val="0"/>
        <c:axId val="2127178992"/>
        <c:axId val="2127184032"/>
      </c:lineChart>
      <c:catAx>
        <c:axId val="212717899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7184032"/>
        <c:crosses val="autoZero"/>
        <c:auto val="1"/>
        <c:lblAlgn val="ctr"/>
        <c:lblOffset val="100"/>
        <c:tickLblSkip val="5"/>
        <c:tickMarkSkip val="5"/>
        <c:noMultiLvlLbl val="0"/>
      </c:catAx>
      <c:valAx>
        <c:axId val="2127184032"/>
        <c:scaling>
          <c:orientation val="minMax"/>
        </c:scaling>
        <c:delete val="0"/>
        <c:axPos val="l"/>
        <c:majorGridlines/>
        <c:title>
          <c:tx>
            <c:rich>
              <a:bodyPr/>
              <a:lstStyle/>
              <a:p>
                <a:pPr>
                  <a:defRPr sz="1800" b="0"/>
                </a:pPr>
                <a:r>
                  <a:rPr lang="de-DE" sz="1800" b="0" dirty="0" err="1" smtClean="0"/>
                  <a:t>Friction</a:t>
                </a:r>
                <a:r>
                  <a:rPr lang="de-DE" sz="1800" b="0" dirty="0" smtClean="0"/>
                  <a:t> </a:t>
                </a:r>
                <a:r>
                  <a:rPr lang="de-DE" sz="1800" b="0" dirty="0" err="1" smtClean="0"/>
                  <a:t>coefficient</a:t>
                </a:r>
                <a:r>
                  <a:rPr lang="de-DE" sz="1800" b="0" dirty="0" smtClean="0"/>
                  <a:t> </a:t>
                </a:r>
                <a:r>
                  <a:rPr lang="en-US" sz="1800" b="0" i="0" u="none" strike="noStrike" baseline="0" dirty="0" smtClean="0">
                    <a:effectLst/>
                  </a:rPr>
                  <a:t>µ</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7178992"/>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[Struct_Results_v16_ALL_E85.xlsx]Tabelle1!PivotTable1</c:name>
    <c:fmtId val="122"/>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spPr>
          <a:ln>
            <a:prstDash val="dash"/>
          </a:ln>
        </c:spPr>
      </c:pivotFmt>
      <c:pivotFmt>
        <c:idx val="25"/>
        <c:spPr>
          <a:ln>
            <a:prstDash val="dash"/>
          </a:ln>
        </c:spPr>
      </c:pivotFmt>
      <c:pivotFmt>
        <c:idx val="26"/>
        <c:spPr>
          <a:ln>
            <a:prstDash val="dash"/>
          </a:ln>
        </c:spPr>
      </c:pivotFmt>
      <c:pivotFmt>
        <c:idx val="27"/>
        <c:spPr>
          <a:ln>
            <a:prstDash val="dash"/>
          </a:ln>
        </c:spPr>
      </c:pivotFmt>
      <c:pivotFmt>
        <c:idx val="28"/>
        <c:spPr>
          <a:ln>
            <a:prstDash val="dash"/>
          </a:ln>
        </c:spPr>
      </c:pivotFmt>
      <c:pivotFmt>
        <c:idx val="29"/>
        <c:spPr>
          <a:ln>
            <a:prstDash val="dash"/>
          </a:ln>
        </c:spP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VP41_2_H200_V100_C45_MF_425 -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0.219125815696733</c:v>
                </c:pt>
                <c:pt idx="1">
                  <c:v>0.224679646876099</c:v>
                </c:pt>
                <c:pt idx="2">
                  <c:v>0.20432882535338</c:v>
                </c:pt>
                <c:pt idx="3">
                  <c:v>0.199001884458201</c:v>
                </c:pt>
                <c:pt idx="4">
                  <c:v>0.193072027623499</c:v>
                </c:pt>
                <c:pt idx="5">
                  <c:v>0.186132125698278</c:v>
                </c:pt>
                <c:pt idx="6">
                  <c:v>0.186657786114034</c:v>
                </c:pt>
                <c:pt idx="7">
                  <c:v>0.175088172513691</c:v>
                </c:pt>
                <c:pt idx="8">
                  <c:v>0.170490036081154</c:v>
                </c:pt>
                <c:pt idx="9">
                  <c:v>0.174695596512453</c:v>
                </c:pt>
                <c:pt idx="10">
                  <c:v>0.174617802419353</c:v>
                </c:pt>
                <c:pt idx="11">
                  <c:v>0.174298692361875</c:v>
                </c:pt>
                <c:pt idx="12">
                  <c:v>0.172788228197726</c:v>
                </c:pt>
                <c:pt idx="13">
                  <c:v>0.168346032555799</c:v>
                </c:pt>
                <c:pt idx="14">
                  <c:v>0.165545420971713</c:v>
                </c:pt>
                <c:pt idx="15">
                  <c:v>0.166258386224346</c:v>
                </c:pt>
                <c:pt idx="16">
                  <c:v>0.167312255426062</c:v>
                </c:pt>
                <c:pt idx="17">
                  <c:v>0.17244840430117</c:v>
                </c:pt>
              </c:numCache>
            </c:numRef>
          </c:val>
          <c:smooth val="0"/>
        </c:ser>
        <c:ser>
          <c:idx val="1"/>
          <c:order val="1"/>
          <c:tx>
            <c:strRef>
              <c:f>Tabelle1!$C$3:$C$5</c:f>
              <c:strCache>
                <c:ptCount val="1"/>
                <c:pt idx="0">
                  <c:v>VP41_2_H200_V100_C45_MF_425 -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0.606940566944793</c:v>
                </c:pt>
                <c:pt idx="1">
                  <c:v>0.629512639592187</c:v>
                </c:pt>
                <c:pt idx="2">
                  <c:v>0.606755412653708</c:v>
                </c:pt>
                <c:pt idx="3">
                  <c:v>0.608540355783117</c:v>
                </c:pt>
                <c:pt idx="4">
                  <c:v>0.638987453374779</c:v>
                </c:pt>
                <c:pt idx="5">
                  <c:v>0.636120120620427</c:v>
                </c:pt>
                <c:pt idx="6">
                  <c:v>0.577064913403228</c:v>
                </c:pt>
                <c:pt idx="7">
                  <c:v>0.620925415633711</c:v>
                </c:pt>
                <c:pt idx="8">
                  <c:v>0.665254125393241</c:v>
                </c:pt>
                <c:pt idx="9">
                  <c:v>0.592735410420767</c:v>
                </c:pt>
                <c:pt idx="10">
                  <c:v>0.648867383298867</c:v>
                </c:pt>
                <c:pt idx="11">
                  <c:v>0.669945104072724</c:v>
                </c:pt>
                <c:pt idx="12">
                  <c:v>0.681243717849897</c:v>
                </c:pt>
                <c:pt idx="13">
                  <c:v>0.685871252767417</c:v>
                </c:pt>
                <c:pt idx="14">
                  <c:v>0.666643189370391</c:v>
                </c:pt>
                <c:pt idx="15">
                  <c:v>0.724457963916778</c:v>
                </c:pt>
                <c:pt idx="16">
                  <c:v>0.767207874636605</c:v>
                </c:pt>
                <c:pt idx="17">
                  <c:v>0.716373032566185</c:v>
                </c:pt>
              </c:numCache>
            </c:numRef>
          </c:val>
          <c:smooth val="0"/>
        </c:ser>
        <c:ser>
          <c:idx val="2"/>
          <c:order val="2"/>
          <c:tx>
            <c:strRef>
              <c:f>Tabelle1!$D$3:$D$5</c:f>
              <c:strCache>
                <c:ptCount val="1"/>
                <c:pt idx="0">
                  <c:v>VP41_2_H200_V100_C45_MF_425 -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0.167456623103504</c:v>
                </c:pt>
                <c:pt idx="1">
                  <c:v>0.139330719276743</c:v>
                </c:pt>
                <c:pt idx="2">
                  <c:v>0.182460651288627</c:v>
                </c:pt>
                <c:pt idx="3">
                  <c:v>0.185980765503712</c:v>
                </c:pt>
                <c:pt idx="4">
                  <c:v>0.161463524746752</c:v>
                </c:pt>
                <c:pt idx="5">
                  <c:v>0.171315163920727</c:v>
                </c:pt>
                <c:pt idx="6">
                  <c:v>0.22987987724063</c:v>
                </c:pt>
                <c:pt idx="7">
                  <c:v>0.19756534803016</c:v>
                </c:pt>
                <c:pt idx="8">
                  <c:v>0.157811903460509</c:v>
                </c:pt>
                <c:pt idx="9">
                  <c:v>0.226159647360254</c:v>
                </c:pt>
                <c:pt idx="10">
                  <c:v>0.170070879216684</c:v>
                </c:pt>
                <c:pt idx="11">
                  <c:v>0.149301092861117</c:v>
                </c:pt>
                <c:pt idx="12">
                  <c:v>0.139491059697407</c:v>
                </c:pt>
                <c:pt idx="13">
                  <c:v>0.139305720421814</c:v>
                </c:pt>
                <c:pt idx="14">
                  <c:v>0.161334395402925</c:v>
                </c:pt>
                <c:pt idx="15">
                  <c:v>0.102795928235953</c:v>
                </c:pt>
                <c:pt idx="16">
                  <c:v>0.0589921483144107</c:v>
                </c:pt>
                <c:pt idx="17">
                  <c:v>0.104690841509722</c:v>
                </c:pt>
              </c:numCache>
            </c:numRef>
          </c:val>
          <c:smooth val="0"/>
        </c:ser>
        <c:dLbls>
          <c:showLegendKey val="0"/>
          <c:showVal val="0"/>
          <c:showCatName val="0"/>
          <c:showSerName val="0"/>
          <c:showPercent val="0"/>
          <c:showBubbleSize val="0"/>
        </c:dLbls>
        <c:marker val="1"/>
        <c:smooth val="0"/>
        <c:axId val="2125509392"/>
        <c:axId val="2127296288"/>
      </c:lineChart>
      <c:catAx>
        <c:axId val="212550939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127296288"/>
        <c:crosses val="autoZero"/>
        <c:auto val="1"/>
        <c:lblAlgn val="ctr"/>
        <c:lblOffset val="100"/>
        <c:tickLblSkip val="5"/>
        <c:tickMarkSkip val="5"/>
        <c:noMultiLvlLbl val="0"/>
      </c:catAx>
      <c:valAx>
        <c:axId val="2127296288"/>
        <c:scaling>
          <c:orientation val="minMax"/>
          <c:max val="1.0"/>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25509392"/>
        <c:crosses val="autoZero"/>
        <c:crossBetween val="between"/>
      </c:valAx>
    </c:plotArea>
    <c:plotVisOnly val="1"/>
    <c:dispBlanksAs val="span"/>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VP41_1!$C$8:$C$15</c:f>
              <c:numCache>
                <c:formatCode>General</c:formatCode>
                <c:ptCount val="8"/>
                <c:pt idx="0">
                  <c:v>480.0</c:v>
                </c:pt>
                <c:pt idx="1">
                  <c:v>440.0</c:v>
                </c:pt>
                <c:pt idx="2">
                  <c:v>400.0</c:v>
                </c:pt>
                <c:pt idx="3">
                  <c:v>360.0</c:v>
                </c:pt>
                <c:pt idx="4">
                  <c:v>320.0</c:v>
                </c:pt>
                <c:pt idx="5">
                  <c:v>280.0</c:v>
                </c:pt>
                <c:pt idx="6">
                  <c:v>240.0</c:v>
                </c:pt>
                <c:pt idx="7">
                  <c:v>200.0</c:v>
                </c:pt>
              </c:numCache>
            </c:numRef>
          </c:cat>
          <c:val>
            <c:numRef>
              <c:f>VP41_1!$D$8:$D$15</c:f>
              <c:numCache>
                <c:formatCode>General</c:formatCode>
                <c:ptCount val="8"/>
                <c:pt idx="0">
                  <c:v>9.10029066028526</c:v>
                </c:pt>
                <c:pt idx="1">
                  <c:v>139.5096455261429</c:v>
                </c:pt>
                <c:pt idx="2">
                  <c:v>217.226452190892</c:v>
                </c:pt>
                <c:pt idx="3">
                  <c:v>342.474726853128</c:v>
                </c:pt>
                <c:pt idx="4">
                  <c:v>220.736100460794</c:v>
                </c:pt>
                <c:pt idx="5">
                  <c:v>385.737980285609</c:v>
                </c:pt>
                <c:pt idx="6">
                  <c:v>453.904540135556</c:v>
                </c:pt>
                <c:pt idx="7">
                  <c:v>581.581940461624</c:v>
                </c:pt>
              </c:numCache>
            </c:numRef>
          </c:val>
        </c:ser>
        <c:dLbls>
          <c:showLegendKey val="0"/>
          <c:showVal val="0"/>
          <c:showCatName val="0"/>
          <c:showSerName val="0"/>
          <c:showPercent val="0"/>
          <c:showBubbleSize val="0"/>
        </c:dLbls>
        <c:gapWidth val="150"/>
        <c:axId val="2127368592"/>
        <c:axId val="2127370000"/>
      </c:barChart>
      <c:catAx>
        <c:axId val="2127368592"/>
        <c:scaling>
          <c:orientation val="minMax"/>
        </c:scaling>
        <c:delete val="0"/>
        <c:axPos val="b"/>
        <c:numFmt formatCode="General" sourceLinked="1"/>
        <c:majorTickMark val="out"/>
        <c:minorTickMark val="none"/>
        <c:tickLblPos val="nextTo"/>
        <c:txPr>
          <a:bodyPr/>
          <a:lstStyle/>
          <a:p>
            <a:pPr>
              <a:defRPr sz="1400"/>
            </a:pPr>
            <a:endParaRPr lang="en-US"/>
          </a:p>
        </c:txPr>
        <c:crossAx val="2127370000"/>
        <c:crosses val="autoZero"/>
        <c:auto val="1"/>
        <c:lblAlgn val="ctr"/>
        <c:lblOffset val="100"/>
        <c:noMultiLvlLbl val="0"/>
      </c:catAx>
      <c:valAx>
        <c:axId val="2127370000"/>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7368592"/>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VP41_1!$C$21:$C$29</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VP41_1!$D$21:$D$29</c:f>
              <c:numCache>
                <c:formatCode>General</c:formatCode>
                <c:ptCount val="9"/>
                <c:pt idx="0">
                  <c:v>20.1655328244986</c:v>
                </c:pt>
                <c:pt idx="1">
                  <c:v>233.905842799634</c:v>
                </c:pt>
                <c:pt idx="2">
                  <c:v>323.693892133132</c:v>
                </c:pt>
                <c:pt idx="3">
                  <c:v>226.885543341214</c:v>
                </c:pt>
                <c:pt idx="4">
                  <c:v>302.641927329368</c:v>
                </c:pt>
                <c:pt idx="5">
                  <c:v>295.323590820474</c:v>
                </c:pt>
                <c:pt idx="6">
                  <c:v>312.5294943508</c:v>
                </c:pt>
                <c:pt idx="7">
                  <c:v>395.556326102101</c:v>
                </c:pt>
                <c:pt idx="8">
                  <c:v>472.600386740855</c:v>
                </c:pt>
              </c:numCache>
            </c:numRef>
          </c:val>
        </c:ser>
        <c:dLbls>
          <c:showLegendKey val="0"/>
          <c:showVal val="0"/>
          <c:showCatName val="0"/>
          <c:showSerName val="0"/>
          <c:showPercent val="0"/>
          <c:showBubbleSize val="0"/>
        </c:dLbls>
        <c:gapWidth val="150"/>
        <c:axId val="2128077136"/>
        <c:axId val="2128115744"/>
      </c:barChart>
      <c:catAx>
        <c:axId val="2128077136"/>
        <c:scaling>
          <c:orientation val="minMax"/>
        </c:scaling>
        <c:delete val="0"/>
        <c:axPos val="b"/>
        <c:numFmt formatCode="General" sourceLinked="1"/>
        <c:majorTickMark val="out"/>
        <c:minorTickMark val="none"/>
        <c:tickLblPos val="nextTo"/>
        <c:txPr>
          <a:bodyPr/>
          <a:lstStyle/>
          <a:p>
            <a:pPr>
              <a:defRPr sz="1400"/>
            </a:pPr>
            <a:endParaRPr lang="en-US"/>
          </a:p>
        </c:txPr>
        <c:crossAx val="2128115744"/>
        <c:crosses val="autoZero"/>
        <c:auto val="1"/>
        <c:lblAlgn val="ctr"/>
        <c:lblOffset val="100"/>
        <c:noMultiLvlLbl val="0"/>
      </c:catAx>
      <c:valAx>
        <c:axId val="2128115744"/>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8077136"/>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[Struct_Results_v16_ALL_E85.xlsx]Tabelle1!PivotTable1</c:name>
    <c:fmtId val="126"/>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pivotFmt>
      <c:pivotFmt>
        <c:idx val="25"/>
      </c:pivotFmt>
      <c:pivotFmt>
        <c:idx val="26"/>
      </c:pivotFmt>
      <c:pivotFmt>
        <c:idx val="27"/>
      </c:pivotFmt>
      <c:pivotFmt>
        <c:idx val="28"/>
      </c:pivotFmt>
      <c:pivotFmt>
        <c:idx val="29"/>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VP45_2_H200_V150_C45_MF_425 -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0.184422593683417</c:v>
                </c:pt>
                <c:pt idx="1">
                  <c:v>0.191826430371098</c:v>
                </c:pt>
                <c:pt idx="2">
                  <c:v>0.19234372193356</c:v>
                </c:pt>
                <c:pt idx="3">
                  <c:v>0.185051430105638</c:v>
                </c:pt>
                <c:pt idx="4">
                  <c:v>0.192977764985027</c:v>
                </c:pt>
                <c:pt idx="5">
                  <c:v>0.189489296354822</c:v>
                </c:pt>
                <c:pt idx="6">
                  <c:v>0.189154238155636</c:v>
                </c:pt>
                <c:pt idx="7">
                  <c:v>0.183978656060557</c:v>
                </c:pt>
                <c:pt idx="8">
                  <c:v>0.181262798343804</c:v>
                </c:pt>
                <c:pt idx="9">
                  <c:v>0.175879041274556</c:v>
                </c:pt>
                <c:pt idx="10">
                  <c:v>0.169200439178917</c:v>
                </c:pt>
                <c:pt idx="11">
                  <c:v>0.166234510475941</c:v>
                </c:pt>
                <c:pt idx="12">
                  <c:v>0.1604167759886</c:v>
                </c:pt>
                <c:pt idx="13">
                  <c:v>0.153369574898543</c:v>
                </c:pt>
                <c:pt idx="14">
                  <c:v>0.14951738198224</c:v>
                </c:pt>
                <c:pt idx="15">
                  <c:v>0.145034497120077</c:v>
                </c:pt>
                <c:pt idx="16">
                  <c:v>0.143470163919945</c:v>
                </c:pt>
                <c:pt idx="17">
                  <c:v>0.0981053593613836</c:v>
                </c:pt>
              </c:numCache>
            </c:numRef>
          </c:val>
          <c:smooth val="0"/>
        </c:ser>
        <c:ser>
          <c:idx val="1"/>
          <c:order val="1"/>
          <c:tx>
            <c:strRef>
              <c:f>Tabelle1!$C$3:$C$5</c:f>
              <c:strCache>
                <c:ptCount val="1"/>
                <c:pt idx="0">
                  <c:v>VP45_2_H200_V150_C45_MF_425 -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0.673290377896606</c:v>
                </c:pt>
                <c:pt idx="1">
                  <c:v>0.651633137374496</c:v>
                </c:pt>
                <c:pt idx="2">
                  <c:v>0.652695671776334</c:v>
                </c:pt>
                <c:pt idx="3">
                  <c:v>0.654736222325816</c:v>
                </c:pt>
                <c:pt idx="4">
                  <c:v>0.671632452769482</c:v>
                </c:pt>
                <c:pt idx="5">
                  <c:v>0.677410128596056</c:v>
                </c:pt>
                <c:pt idx="6">
                  <c:v>0.668498218637701</c:v>
                </c:pt>
                <c:pt idx="7">
                  <c:v>0.66905538884772</c:v>
                </c:pt>
                <c:pt idx="8">
                  <c:v>0.66967166523534</c:v>
                </c:pt>
                <c:pt idx="9">
                  <c:v>0.658225792459619</c:v>
                </c:pt>
                <c:pt idx="10">
                  <c:v>0.65877906058612</c:v>
                </c:pt>
                <c:pt idx="11">
                  <c:v>0.644732731200871</c:v>
                </c:pt>
                <c:pt idx="12">
                  <c:v>0.668230579940464</c:v>
                </c:pt>
                <c:pt idx="13">
                  <c:v>0.685630176515137</c:v>
                </c:pt>
                <c:pt idx="14">
                  <c:v>0.686564494099947</c:v>
                </c:pt>
                <c:pt idx="15">
                  <c:v>0.700603419203454</c:v>
                </c:pt>
                <c:pt idx="16">
                  <c:v>0.73720152314906</c:v>
                </c:pt>
                <c:pt idx="17">
                  <c:v>0.741556251083916</c:v>
                </c:pt>
              </c:numCache>
            </c:numRef>
          </c:val>
          <c:smooth val="0"/>
        </c:ser>
        <c:ser>
          <c:idx val="2"/>
          <c:order val="2"/>
          <c:tx>
            <c:strRef>
              <c:f>Tabelle1!$D$3:$D$5</c:f>
              <c:strCache>
                <c:ptCount val="1"/>
                <c:pt idx="0">
                  <c:v>VP45_2_H200_V150_C45_MF_425 -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0.138470968399471</c:v>
                </c:pt>
                <c:pt idx="1">
                  <c:v>0.152709256802782</c:v>
                </c:pt>
                <c:pt idx="2">
                  <c:v>0.151129430838482</c:v>
                </c:pt>
                <c:pt idx="3">
                  <c:v>0.156381172116922</c:v>
                </c:pt>
                <c:pt idx="4">
                  <c:v>0.131578909787003</c:v>
                </c:pt>
                <c:pt idx="5">
                  <c:v>0.129269399597498</c:v>
                </c:pt>
                <c:pt idx="6">
                  <c:v>0.138531483186157</c:v>
                </c:pt>
                <c:pt idx="7">
                  <c:v>0.14317116301017</c:v>
                </c:pt>
                <c:pt idx="8">
                  <c:v>0.145265292503931</c:v>
                </c:pt>
                <c:pt idx="9">
                  <c:v>0.162089564080406</c:v>
                </c:pt>
                <c:pt idx="10">
                  <c:v>0.168209627776473</c:v>
                </c:pt>
                <c:pt idx="11">
                  <c:v>0.185216698302682</c:v>
                </c:pt>
                <c:pt idx="12">
                  <c:v>0.167536584050429</c:v>
                </c:pt>
                <c:pt idx="13">
                  <c:v>0.157205456504767</c:v>
                </c:pt>
                <c:pt idx="14">
                  <c:v>0.16012333183626</c:v>
                </c:pt>
                <c:pt idx="15">
                  <c:v>0.150572842881049</c:v>
                </c:pt>
                <c:pt idx="16">
                  <c:v>0.115502106080274</c:v>
                </c:pt>
                <c:pt idx="17">
                  <c:v>0.156507214103076</c:v>
                </c:pt>
              </c:numCache>
            </c:numRef>
          </c:val>
          <c:smooth val="0"/>
        </c:ser>
        <c:dLbls>
          <c:showLegendKey val="0"/>
          <c:showVal val="0"/>
          <c:showCatName val="0"/>
          <c:showSerName val="0"/>
          <c:showPercent val="0"/>
          <c:showBubbleSize val="0"/>
        </c:dLbls>
        <c:marker val="1"/>
        <c:smooth val="0"/>
        <c:axId val="2128056384"/>
        <c:axId val="2128019520"/>
      </c:lineChart>
      <c:catAx>
        <c:axId val="212805638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General" sourceLinked="0"/>
        <c:majorTickMark val="none"/>
        <c:minorTickMark val="none"/>
        <c:tickLblPos val="nextTo"/>
        <c:crossAx val="2128019520"/>
        <c:crosses val="autoZero"/>
        <c:auto val="1"/>
        <c:lblAlgn val="ctr"/>
        <c:lblOffset val="100"/>
        <c:tickLblSkip val="5"/>
        <c:tickMarkSkip val="5"/>
        <c:noMultiLvlLbl val="0"/>
      </c:catAx>
      <c:valAx>
        <c:axId val="2128019520"/>
        <c:scaling>
          <c:orientation val="minMax"/>
          <c:max val="1.0"/>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28056384"/>
        <c:crosses val="autoZero"/>
        <c:crossBetween val="between"/>
      </c:valAx>
    </c:plotArea>
    <c:plotVisOnly val="1"/>
    <c:dispBlanksAs val="span"/>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VP45_2!$C$4:$C$9</c:f>
              <c:numCache>
                <c:formatCode>General</c:formatCode>
                <c:ptCount val="6"/>
                <c:pt idx="0">
                  <c:v>400.0</c:v>
                </c:pt>
                <c:pt idx="1">
                  <c:v>360.0</c:v>
                </c:pt>
                <c:pt idx="2">
                  <c:v>320.0</c:v>
                </c:pt>
                <c:pt idx="3">
                  <c:v>280.0</c:v>
                </c:pt>
                <c:pt idx="4">
                  <c:v>240.0</c:v>
                </c:pt>
                <c:pt idx="5">
                  <c:v>200.0</c:v>
                </c:pt>
              </c:numCache>
            </c:numRef>
          </c:cat>
          <c:val>
            <c:numRef>
              <c:f>VP45_2!$D$4:$D$9</c:f>
              <c:numCache>
                <c:formatCode>General</c:formatCode>
                <c:ptCount val="6"/>
                <c:pt idx="0">
                  <c:v>203.303792597028</c:v>
                </c:pt>
                <c:pt idx="1">
                  <c:v>323.3569532284999</c:v>
                </c:pt>
                <c:pt idx="2">
                  <c:v>360.837523390486</c:v>
                </c:pt>
                <c:pt idx="3">
                  <c:v>407.5380435027139</c:v>
                </c:pt>
                <c:pt idx="4">
                  <c:v>511.462257013674</c:v>
                </c:pt>
                <c:pt idx="5">
                  <c:v>703.726380288137</c:v>
                </c:pt>
              </c:numCache>
            </c:numRef>
          </c:val>
        </c:ser>
        <c:dLbls>
          <c:showLegendKey val="0"/>
          <c:showVal val="0"/>
          <c:showCatName val="0"/>
          <c:showSerName val="0"/>
          <c:showPercent val="0"/>
          <c:showBubbleSize val="0"/>
        </c:dLbls>
        <c:gapWidth val="150"/>
        <c:axId val="2130894048"/>
        <c:axId val="2130891248"/>
      </c:barChart>
      <c:catAx>
        <c:axId val="2130894048"/>
        <c:scaling>
          <c:orientation val="minMax"/>
        </c:scaling>
        <c:delete val="0"/>
        <c:axPos val="b"/>
        <c:numFmt formatCode="General" sourceLinked="1"/>
        <c:majorTickMark val="out"/>
        <c:minorTickMark val="none"/>
        <c:tickLblPos val="nextTo"/>
        <c:txPr>
          <a:bodyPr/>
          <a:lstStyle/>
          <a:p>
            <a:pPr>
              <a:defRPr sz="1400"/>
            </a:pPr>
            <a:endParaRPr lang="en-US"/>
          </a:p>
        </c:txPr>
        <c:crossAx val="2130891248"/>
        <c:crosses val="autoZero"/>
        <c:auto val="1"/>
        <c:lblAlgn val="ctr"/>
        <c:lblOffset val="100"/>
        <c:noMultiLvlLbl val="0"/>
      </c:catAx>
      <c:valAx>
        <c:axId val="2130891248"/>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30894048"/>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VP45_2!$C$17:$C$23</c:f>
              <c:numCache>
                <c:formatCode>General</c:formatCode>
                <c:ptCount val="7"/>
                <c:pt idx="0">
                  <c:v>440.0</c:v>
                </c:pt>
                <c:pt idx="1">
                  <c:v>400.0</c:v>
                </c:pt>
                <c:pt idx="2">
                  <c:v>360.0</c:v>
                </c:pt>
                <c:pt idx="3">
                  <c:v>320.0</c:v>
                </c:pt>
                <c:pt idx="4">
                  <c:v>280.0</c:v>
                </c:pt>
                <c:pt idx="5">
                  <c:v>240.0</c:v>
                </c:pt>
                <c:pt idx="6">
                  <c:v>200.0</c:v>
                </c:pt>
              </c:numCache>
            </c:numRef>
          </c:cat>
          <c:val>
            <c:numRef>
              <c:f>VP45_2!$D$17:$D$23</c:f>
              <c:numCache>
                <c:formatCode>General</c:formatCode>
                <c:ptCount val="7"/>
                <c:pt idx="0">
                  <c:v>208.010849288753</c:v>
                </c:pt>
                <c:pt idx="1">
                  <c:v>282.919499037417</c:v>
                </c:pt>
                <c:pt idx="2">
                  <c:v>182.104544031647</c:v>
                </c:pt>
                <c:pt idx="3">
                  <c:v>160.270429958454</c:v>
                </c:pt>
                <c:pt idx="4">
                  <c:v>184.048968166388</c:v>
                </c:pt>
                <c:pt idx="5">
                  <c:v>263.4118235564499</c:v>
                </c:pt>
                <c:pt idx="6">
                  <c:v>378.425451287955</c:v>
                </c:pt>
              </c:numCache>
            </c:numRef>
          </c:val>
        </c:ser>
        <c:dLbls>
          <c:showLegendKey val="0"/>
          <c:showVal val="0"/>
          <c:showCatName val="0"/>
          <c:showSerName val="0"/>
          <c:showPercent val="0"/>
          <c:showBubbleSize val="0"/>
        </c:dLbls>
        <c:gapWidth val="150"/>
        <c:axId val="2125614896"/>
        <c:axId val="2126232544"/>
      </c:barChart>
      <c:catAx>
        <c:axId val="2125614896"/>
        <c:scaling>
          <c:orientation val="minMax"/>
        </c:scaling>
        <c:delete val="0"/>
        <c:axPos val="b"/>
        <c:numFmt formatCode="General" sourceLinked="1"/>
        <c:majorTickMark val="out"/>
        <c:minorTickMark val="none"/>
        <c:tickLblPos val="nextTo"/>
        <c:txPr>
          <a:bodyPr/>
          <a:lstStyle/>
          <a:p>
            <a:pPr>
              <a:defRPr sz="1400"/>
            </a:pPr>
            <a:endParaRPr lang="en-US"/>
          </a:p>
        </c:txPr>
        <c:crossAx val="2126232544"/>
        <c:crosses val="autoZero"/>
        <c:auto val="1"/>
        <c:lblAlgn val="ctr"/>
        <c:lblOffset val="100"/>
        <c:noMultiLvlLbl val="0"/>
      </c:catAx>
      <c:valAx>
        <c:axId val="2126232544"/>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5614896"/>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[Struct_Results_v16_ALL_E85.xlsx]Tabelle1!PivotTable1</c:name>
    <c:fmtId val="13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pivotFmt>
      <c:pivotFmt>
        <c:idx val="31"/>
      </c:pivotFmt>
      <c:pivotFmt>
        <c:idx val="32"/>
      </c:pivotFmt>
      <c:pivotFmt>
        <c:idx val="33"/>
      </c:pivotFmt>
      <c:pivotFmt>
        <c:idx val="34"/>
      </c:pivotFmt>
      <c:pivotFmt>
        <c:idx val="3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VP42_1_H300_V100_C45_MF_425 - Summe von Percent - Heat inside tool/Total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Tabelle1!$B$6:$B$24</c:f>
              <c:numCache>
                <c:formatCode>General</c:formatCode>
                <c:ptCount val="18"/>
                <c:pt idx="0">
                  <c:v>0.139566619973642</c:v>
                </c:pt>
                <c:pt idx="1">
                  <c:v>0.141675452035339</c:v>
                </c:pt>
                <c:pt idx="2">
                  <c:v>0.13918263946392</c:v>
                </c:pt>
                <c:pt idx="3">
                  <c:v>0.138673228384734</c:v>
                </c:pt>
                <c:pt idx="4">
                  <c:v>0.139266924624963</c:v>
                </c:pt>
                <c:pt idx="5">
                  <c:v>0.135594749864844</c:v>
                </c:pt>
                <c:pt idx="6">
                  <c:v>0.132708339656789</c:v>
                </c:pt>
                <c:pt idx="7">
                  <c:v>0.129810200094851</c:v>
                </c:pt>
                <c:pt idx="8">
                  <c:v>0.128543147858124</c:v>
                </c:pt>
                <c:pt idx="9">
                  <c:v>0.140508882025829</c:v>
                </c:pt>
                <c:pt idx="10">
                  <c:v>0.154506836377335</c:v>
                </c:pt>
                <c:pt idx="11">
                  <c:v>0.13527727218451</c:v>
                </c:pt>
                <c:pt idx="12">
                  <c:v>0.133123213384706</c:v>
                </c:pt>
                <c:pt idx="13">
                  <c:v>0.118290269113863</c:v>
                </c:pt>
                <c:pt idx="14">
                  <c:v>0.12202186981544</c:v>
                </c:pt>
                <c:pt idx="15">
                  <c:v>0.114226628881448</c:v>
                </c:pt>
                <c:pt idx="16">
                  <c:v>0.113621713691434</c:v>
                </c:pt>
                <c:pt idx="17">
                  <c:v>0.105898348236967</c:v>
                </c:pt>
              </c:numCache>
            </c:numRef>
          </c:val>
          <c:smooth val="0"/>
        </c:ser>
        <c:ser>
          <c:idx val="1"/>
          <c:order val="1"/>
          <c:tx>
            <c:strRef>
              <c:f>Tabelle1!$C$3:$C$5</c:f>
              <c:strCache>
                <c:ptCount val="1"/>
                <c:pt idx="0">
                  <c:v>VP42_1_H300_V100_C45_MF_425 - Summe von Percent - Heat through chip/Total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Tabelle1!$C$6:$C$24</c:f>
              <c:numCache>
                <c:formatCode>General</c:formatCode>
                <c:ptCount val="18"/>
                <c:pt idx="0">
                  <c:v>0.649149359484484</c:v>
                </c:pt>
                <c:pt idx="1">
                  <c:v>0.635756118429168</c:v>
                </c:pt>
                <c:pt idx="2">
                  <c:v>0.650077467272128</c:v>
                </c:pt>
                <c:pt idx="3">
                  <c:v>0.647682129741184</c:v>
                </c:pt>
                <c:pt idx="4">
                  <c:v>0.665788554203484</c:v>
                </c:pt>
                <c:pt idx="5">
                  <c:v>0.648831789926567</c:v>
                </c:pt>
                <c:pt idx="6">
                  <c:v>0.640753119427734</c:v>
                </c:pt>
                <c:pt idx="7">
                  <c:v>0.651558803178856</c:v>
                </c:pt>
                <c:pt idx="8">
                  <c:v>0.650996540820579</c:v>
                </c:pt>
                <c:pt idx="9">
                  <c:v>0.655152149212357</c:v>
                </c:pt>
                <c:pt idx="10">
                  <c:v>0.660402825385751</c:v>
                </c:pt>
                <c:pt idx="11">
                  <c:v>0.667456056877622</c:v>
                </c:pt>
                <c:pt idx="12">
                  <c:v>0.659303400504561</c:v>
                </c:pt>
                <c:pt idx="13">
                  <c:v>0.683984507753712</c:v>
                </c:pt>
                <c:pt idx="14">
                  <c:v>0.694563325682009</c:v>
                </c:pt>
                <c:pt idx="15">
                  <c:v>0.6938474622087</c:v>
                </c:pt>
                <c:pt idx="16">
                  <c:v>0.741281965555895</c:v>
                </c:pt>
                <c:pt idx="17">
                  <c:v>0.743766973804948</c:v>
                </c:pt>
              </c:numCache>
            </c:numRef>
          </c:val>
          <c:smooth val="0"/>
        </c:ser>
        <c:ser>
          <c:idx val="2"/>
          <c:order val="2"/>
          <c:tx>
            <c:strRef>
              <c:f>Tabelle1!$D$3:$D$5</c:f>
              <c:strCache>
                <c:ptCount val="1"/>
                <c:pt idx="0">
                  <c:v>VP42_1_H300_V100_C45_MF_425 - Summe von Percent - Heat through workpiece/Total heat</c:v>
                </c:pt>
              </c:strCache>
            </c:strRef>
          </c:tx>
          <c:cat>
            <c:strRef>
              <c:f>Tabelle1!$A$6:$A$24</c:f>
              <c:strCache>
                <c:ptCount val="18"/>
                <c:pt idx="0">
                  <c:v>113,62</c:v>
                </c:pt>
                <c:pt idx="1">
                  <c:v>118,70</c:v>
                </c:pt>
                <c:pt idx="2">
                  <c:v>123,78</c:v>
                </c:pt>
                <c:pt idx="3">
                  <c:v>128,86</c:v>
                </c:pt>
                <c:pt idx="4">
                  <c:v>133,94</c:v>
                </c:pt>
                <c:pt idx="5">
                  <c:v>139,02</c:v>
                </c:pt>
                <c:pt idx="6">
                  <c:v>144,11</c:v>
                </c:pt>
                <c:pt idx="7">
                  <c:v>149,19</c:v>
                </c:pt>
                <c:pt idx="8">
                  <c:v>154,27</c:v>
                </c:pt>
                <c:pt idx="9">
                  <c:v>159,35</c:v>
                </c:pt>
                <c:pt idx="10">
                  <c:v>164,43</c:v>
                </c:pt>
                <c:pt idx="11">
                  <c:v>169,51</c:v>
                </c:pt>
                <c:pt idx="12">
                  <c:v>174,59</c:v>
                </c:pt>
                <c:pt idx="13">
                  <c:v>179,67</c:v>
                </c:pt>
                <c:pt idx="14">
                  <c:v>184,76</c:v>
                </c:pt>
                <c:pt idx="15">
                  <c:v>189,84</c:v>
                </c:pt>
                <c:pt idx="16">
                  <c:v>194,92</c:v>
                </c:pt>
                <c:pt idx="17">
                  <c:v>200,00</c:v>
                </c:pt>
              </c:strCache>
            </c:strRef>
          </c:cat>
          <c:val>
            <c:numRef>
              <c:f>Tabelle1!$D$6:$D$24</c:f>
              <c:numCache>
                <c:formatCode>General</c:formatCode>
                <c:ptCount val="18"/>
                <c:pt idx="0">
                  <c:v>0.206441130858667</c:v>
                </c:pt>
                <c:pt idx="1">
                  <c:v>0.217689647662824</c:v>
                </c:pt>
                <c:pt idx="2">
                  <c:v>0.20584748827814</c:v>
                </c:pt>
                <c:pt idx="3">
                  <c:v>0.20875223688827</c:v>
                </c:pt>
                <c:pt idx="4">
                  <c:v>0.190052116185742</c:v>
                </c:pt>
                <c:pt idx="5">
                  <c:v>0.210681055222776</c:v>
                </c:pt>
                <c:pt idx="6">
                  <c:v>0.221688235628952</c:v>
                </c:pt>
                <c:pt idx="7">
                  <c:v>0.213759170399101</c:v>
                </c:pt>
                <c:pt idx="8">
                  <c:v>0.215624971075744</c:v>
                </c:pt>
                <c:pt idx="9">
                  <c:v>0.199488663475289</c:v>
                </c:pt>
                <c:pt idx="10">
                  <c:v>0.18020469886172</c:v>
                </c:pt>
                <c:pt idx="11">
                  <c:v>0.192387889065199</c:v>
                </c:pt>
                <c:pt idx="12">
                  <c:v>0.202723080824209</c:v>
                </c:pt>
                <c:pt idx="13">
                  <c:v>0.1928749178459</c:v>
                </c:pt>
                <c:pt idx="14">
                  <c:v>0.178536022629882</c:v>
                </c:pt>
                <c:pt idx="15">
                  <c:v>0.187083019226645</c:v>
                </c:pt>
                <c:pt idx="16">
                  <c:v>0.140253431069465</c:v>
                </c:pt>
                <c:pt idx="17">
                  <c:v>0.145442272972273</c:v>
                </c:pt>
              </c:numCache>
            </c:numRef>
          </c:val>
          <c:smooth val="0"/>
        </c:ser>
        <c:dLbls>
          <c:showLegendKey val="0"/>
          <c:showVal val="0"/>
          <c:showCatName val="0"/>
          <c:showSerName val="0"/>
          <c:showPercent val="0"/>
          <c:showBubbleSize val="0"/>
        </c:dLbls>
        <c:marker val="1"/>
        <c:smooth val="0"/>
        <c:axId val="2130791616"/>
        <c:axId val="2130786656"/>
      </c:lineChart>
      <c:catAx>
        <c:axId val="2130791616"/>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130786656"/>
        <c:crosses val="autoZero"/>
        <c:auto val="1"/>
        <c:lblAlgn val="ctr"/>
        <c:lblOffset val="100"/>
        <c:tickLblSkip val="5"/>
        <c:tickMarkSkip val="5"/>
        <c:noMultiLvlLbl val="0"/>
      </c:catAx>
      <c:valAx>
        <c:axId val="2130786656"/>
        <c:scaling>
          <c:orientation val="minMax"/>
          <c:max val="1.0"/>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30791616"/>
        <c:crosses val="autoZero"/>
        <c:crossBetween val="between"/>
      </c:valAx>
    </c:plotArea>
    <c:plotVisOnly val="1"/>
    <c:dispBlanksAs val="span"/>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VP42_1!$C$5:$C$13</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VP42_1!$D$5:$D$13</c:f>
              <c:numCache>
                <c:formatCode>General</c:formatCode>
                <c:ptCount val="9"/>
                <c:pt idx="0">
                  <c:v>76.8222344909874</c:v>
                </c:pt>
                <c:pt idx="1">
                  <c:v>100.598539408953</c:v>
                </c:pt>
                <c:pt idx="2">
                  <c:v>97.96597715859927</c:v>
                </c:pt>
                <c:pt idx="3">
                  <c:v>177.9766642763179</c:v>
                </c:pt>
                <c:pt idx="4">
                  <c:v>275.9327190187449</c:v>
                </c:pt>
                <c:pt idx="5">
                  <c:v>295.0559719073759</c:v>
                </c:pt>
                <c:pt idx="6">
                  <c:v>338.889984551696</c:v>
                </c:pt>
                <c:pt idx="7">
                  <c:v>408.553673923336</c:v>
                </c:pt>
                <c:pt idx="8">
                  <c:v>536.928019219857</c:v>
                </c:pt>
              </c:numCache>
            </c:numRef>
          </c:val>
        </c:ser>
        <c:dLbls>
          <c:showLegendKey val="0"/>
          <c:showVal val="0"/>
          <c:showCatName val="0"/>
          <c:showSerName val="0"/>
          <c:showPercent val="0"/>
          <c:showBubbleSize val="0"/>
        </c:dLbls>
        <c:gapWidth val="150"/>
        <c:axId val="2126423456"/>
        <c:axId val="2130377232"/>
      </c:barChart>
      <c:catAx>
        <c:axId val="2126423456"/>
        <c:scaling>
          <c:orientation val="minMax"/>
        </c:scaling>
        <c:delete val="0"/>
        <c:axPos val="b"/>
        <c:numFmt formatCode="General" sourceLinked="1"/>
        <c:majorTickMark val="out"/>
        <c:minorTickMark val="none"/>
        <c:tickLblPos val="nextTo"/>
        <c:txPr>
          <a:bodyPr/>
          <a:lstStyle/>
          <a:p>
            <a:pPr>
              <a:defRPr sz="1400"/>
            </a:pPr>
            <a:endParaRPr lang="en-US"/>
          </a:p>
        </c:txPr>
        <c:crossAx val="2130377232"/>
        <c:crosses val="autoZero"/>
        <c:auto val="1"/>
        <c:lblAlgn val="ctr"/>
        <c:lblOffset val="100"/>
        <c:noMultiLvlLbl val="0"/>
      </c:catAx>
      <c:valAx>
        <c:axId val="2130377232"/>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642345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6.522359871175629</c:v>
                </c:pt>
                <c:pt idx="8">
                  <c:v>6.79654336686553</c:v>
                </c:pt>
                <c:pt idx="9">
                  <c:v>7.07191798243633</c:v>
                </c:pt>
                <c:pt idx="10">
                  <c:v>7.353913867070558</c:v>
                </c:pt>
                <c:pt idx="12">
                  <c:v>7.88677948263302</c:v>
                </c:pt>
                <c:pt idx="13">
                  <c:v>8.15735586158466</c:v>
                </c:pt>
                <c:pt idx="14">
                  <c:v>7.964016773857349</c:v>
                </c:pt>
                <c:pt idx="16">
                  <c:v>8.4781560700404</c:v>
                </c:pt>
                <c:pt idx="17">
                  <c:v>8.799154754970727</c:v>
                </c:pt>
                <c:pt idx="18">
                  <c:v>9.15142910253099</c:v>
                </c:pt>
                <c:pt idx="20">
                  <c:v>9.41474651607712</c:v>
                </c:pt>
                <c:pt idx="21">
                  <c:v>9.546163794570676</c:v>
                </c:pt>
                <c:pt idx="22">
                  <c:v>9.71561419602083</c:v>
                </c:pt>
                <c:pt idx="24">
                  <c:v>9.95256059416772</c:v>
                </c:pt>
                <c:pt idx="25">
                  <c:v>9.85715289390889</c:v>
                </c:pt>
                <c:pt idx="26">
                  <c:v>10.3038338410747</c:v>
                </c:pt>
                <c:pt idx="28">
                  <c:v>10.4344282394471</c:v>
                </c:pt>
                <c:pt idx="29">
                  <c:v>10.4692095674105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8.679471704012497</c:v>
                </c:pt>
                <c:pt idx="8">
                  <c:v>8.92843950972958</c:v>
                </c:pt>
                <c:pt idx="9">
                  <c:v>9.23253790518938</c:v>
                </c:pt>
                <c:pt idx="10">
                  <c:v>9.60025591260316</c:v>
                </c:pt>
                <c:pt idx="12">
                  <c:v>10.0522337971689</c:v>
                </c:pt>
                <c:pt idx="13">
                  <c:v>10.2112600585101</c:v>
                </c:pt>
                <c:pt idx="14">
                  <c:v>10.5445639980088</c:v>
                </c:pt>
                <c:pt idx="16">
                  <c:v>10.7161697897664</c:v>
                </c:pt>
                <c:pt idx="17">
                  <c:v>10.8376083132374</c:v>
                </c:pt>
                <c:pt idx="18">
                  <c:v>10.3466233091718</c:v>
                </c:pt>
                <c:pt idx="20">
                  <c:v>10.6855993506659</c:v>
                </c:pt>
                <c:pt idx="21">
                  <c:v>11.1312377252765</c:v>
                </c:pt>
                <c:pt idx="22">
                  <c:v>11.4614214621644</c:v>
                </c:pt>
                <c:pt idx="24">
                  <c:v>11.5731873390179</c:v>
                </c:pt>
                <c:pt idx="25">
                  <c:v>12.7034418685649</c:v>
                </c:pt>
                <c:pt idx="26">
                  <c:v>12.9454093663251</c:v>
                </c:pt>
                <c:pt idx="28">
                  <c:v>13.1585565466175</c:v>
                </c:pt>
                <c:pt idx="29">
                  <c:v>13.3151690150392</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9.75840947179293</c:v>
                </c:pt>
                <c:pt idx="8">
                  <c:v>9.870882466650171</c:v>
                </c:pt>
                <c:pt idx="9">
                  <c:v>10.4491266063941</c:v>
                </c:pt>
                <c:pt idx="10">
                  <c:v>10.8883595316608</c:v>
                </c:pt>
                <c:pt idx="12">
                  <c:v>11.2607608158746</c:v>
                </c:pt>
                <c:pt idx="13">
                  <c:v>10.631182773314</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1.53758144797254</c:v>
                </c:pt>
                <c:pt idx="1">
                  <c:v>1.74191014007069</c:v>
                </c:pt>
                <c:pt idx="2">
                  <c:v>1.94440478682745</c:v>
                </c:pt>
                <c:pt idx="3">
                  <c:v>2.18190134436508</c:v>
                </c:pt>
                <c:pt idx="4">
                  <c:v>2.46706779826479</c:v>
                </c:pt>
                <c:pt idx="5">
                  <c:v>2.78556614960743</c:v>
                </c:pt>
                <c:pt idx="7">
                  <c:v>3.13587795295015</c:v>
                </c:pt>
                <c:pt idx="9">
                  <c:v>3.50355033825255</c:v>
                </c:pt>
                <c:pt idx="11">
                  <c:v>3.87283641899555</c:v>
                </c:pt>
                <c:pt idx="13">
                  <c:v>4.187790272134719</c:v>
                </c:pt>
                <c:pt idx="15">
                  <c:v>4.4346987040059</c:v>
                </c:pt>
                <c:pt idx="17">
                  <c:v>4.612667178217459</c:v>
                </c:pt>
                <c:pt idx="19">
                  <c:v>4.824711766860159</c:v>
                </c:pt>
                <c:pt idx="21">
                  <c:v>5.066488238044379</c:v>
                </c:pt>
                <c:pt idx="23">
                  <c:v>5.33368811423744</c:v>
                </c:pt>
                <c:pt idx="25">
                  <c:v>5.750439518138589</c:v>
                </c:pt>
                <c:pt idx="27">
                  <c:v>6.182428545147899</c:v>
                </c:pt>
                <c:pt idx="29">
                  <c:v>6.43633924484229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2.56312478854276</c:v>
                </c:pt>
                <c:pt idx="1">
                  <c:v>2.826565633744439</c:v>
                </c:pt>
                <c:pt idx="2">
                  <c:v>3.15446227062561</c:v>
                </c:pt>
                <c:pt idx="3">
                  <c:v>3.426359073044519</c:v>
                </c:pt>
                <c:pt idx="4">
                  <c:v>3.83780035726593</c:v>
                </c:pt>
                <c:pt idx="5">
                  <c:v>4.367551718110129</c:v>
                </c:pt>
                <c:pt idx="7">
                  <c:v>4.8700002823221</c:v>
                </c:pt>
                <c:pt idx="9">
                  <c:v>5.45227059737872</c:v>
                </c:pt>
                <c:pt idx="11">
                  <c:v>5.946975620748999</c:v>
                </c:pt>
                <c:pt idx="13">
                  <c:v>6.301454050516659</c:v>
                </c:pt>
                <c:pt idx="15">
                  <c:v>6.41018569558588</c:v>
                </c:pt>
                <c:pt idx="17">
                  <c:v>6.6173083824535</c:v>
                </c:pt>
                <c:pt idx="19">
                  <c:v>6.18169874671378</c:v>
                </c:pt>
                <c:pt idx="21">
                  <c:v>7.24996038195548</c:v>
                </c:pt>
                <c:pt idx="23">
                  <c:v>7.653050367434659</c:v>
                </c:pt>
                <c:pt idx="25">
                  <c:v>8.14543633454177</c:v>
                </c:pt>
                <c:pt idx="27">
                  <c:v>8.61876432048395</c:v>
                </c:pt>
                <c:pt idx="29">
                  <c:v>8.840009315447</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5.07984320391753</c:v>
                </c:pt>
                <c:pt idx="1">
                  <c:v>5.58964501046331</c:v>
                </c:pt>
                <c:pt idx="2">
                  <c:v>6.122211387621749</c:v>
                </c:pt>
                <c:pt idx="3">
                  <c:v>6.28292345255441</c:v>
                </c:pt>
                <c:pt idx="4">
                  <c:v>6.93846806995581</c:v>
                </c:pt>
                <c:pt idx="5">
                  <c:v>7.53864967155673</c:v>
                </c:pt>
                <c:pt idx="7">
                  <c:v>8.127941013310318</c:v>
                </c:pt>
                <c:pt idx="9">
                  <c:v>8.7741648916243</c:v>
                </c:pt>
                <c:pt idx="11">
                  <c:v>9.37102529868633</c:v>
                </c:pt>
                <c:pt idx="13">
                  <c:v>9.89992579706904</c:v>
                </c:pt>
                <c:pt idx="15">
                  <c:v>10.1845910842184</c:v>
                </c:pt>
                <c:pt idx="17">
                  <c:v>10.3374352229867</c:v>
                </c:pt>
                <c:pt idx="19">
                  <c:v>10.5043026683763</c:v>
                </c:pt>
                <c:pt idx="21">
                  <c:v>10.7092247578021</c:v>
                </c:pt>
                <c:pt idx="23">
                  <c:v>11.0906198982348</c:v>
                </c:pt>
                <c:pt idx="25">
                  <c:v>11.6349330135407</c:v>
                </c:pt>
                <c:pt idx="27">
                  <c:v>12.2059449466156</c:v>
                </c:pt>
                <c:pt idx="29">
                  <c:v>12.4869354458273</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6.23003711107503</c:v>
                </c:pt>
                <c:pt idx="1">
                  <c:v>6.85377280290905</c:v>
                </c:pt>
                <c:pt idx="2">
                  <c:v>7.397904676397717</c:v>
                </c:pt>
                <c:pt idx="3">
                  <c:v>7.800220968214</c:v>
                </c:pt>
                <c:pt idx="4">
                  <c:v>8.20482023057691</c:v>
                </c:pt>
                <c:pt idx="5">
                  <c:v>8.788196635651579</c:v>
                </c:pt>
                <c:pt idx="7">
                  <c:v>9.52697485654853</c:v>
                </c:pt>
                <c:pt idx="9">
                  <c:v>10.2282702933046</c:v>
                </c:pt>
                <c:pt idx="11">
                  <c:v>11.0142043564904</c:v>
                </c:pt>
                <c:pt idx="13">
                  <c:v>11.6462135251148</c:v>
                </c:pt>
                <c:pt idx="15">
                  <c:v>12.0315698120773</c:v>
                </c:pt>
                <c:pt idx="17">
                  <c:v>12.2152252878773</c:v>
                </c:pt>
                <c:pt idx="19">
                  <c:v>12.3570534872454</c:v>
                </c:pt>
                <c:pt idx="21">
                  <c:v>12.5159370104442</c:v>
                </c:pt>
                <c:pt idx="23">
                  <c:v>12.8926977332918</c:v>
                </c:pt>
                <c:pt idx="25">
                  <c:v>13.4691695062308</c:v>
                </c:pt>
                <c:pt idx="27">
                  <c:v>14.216622432711</c:v>
                </c:pt>
                <c:pt idx="29">
                  <c:v>14.6323093067922</c:v>
                </c:pt>
              </c:numCache>
            </c:numRef>
          </c:val>
          <c:smooth val="0"/>
        </c:ser>
        <c:dLbls>
          <c:showLegendKey val="0"/>
          <c:showVal val="0"/>
          <c:showCatName val="0"/>
          <c:showSerName val="0"/>
          <c:showPercent val="0"/>
          <c:showBubbleSize val="0"/>
        </c:dLbls>
        <c:marker val="1"/>
        <c:smooth val="0"/>
        <c:axId val="2124197024"/>
        <c:axId val="2124202064"/>
      </c:lineChart>
      <c:catAx>
        <c:axId val="212419702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4202064"/>
        <c:crosses val="autoZero"/>
        <c:auto val="1"/>
        <c:lblAlgn val="ctr"/>
        <c:lblOffset val="100"/>
        <c:tickLblSkip val="5"/>
        <c:tickMarkSkip val="5"/>
        <c:noMultiLvlLbl val="0"/>
      </c:catAx>
      <c:valAx>
        <c:axId val="2124202064"/>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0.0246202464414702"/>
              <c:y val="0.136776874115983"/>
            </c:manualLayout>
          </c:layout>
          <c:overlay val="0"/>
        </c:title>
        <c:numFmt formatCode="General" sourceLinked="1"/>
        <c:majorTickMark val="none"/>
        <c:minorTickMark val="none"/>
        <c:tickLblPos val="nextTo"/>
        <c:txPr>
          <a:bodyPr/>
          <a:lstStyle/>
          <a:p>
            <a:pPr>
              <a:defRPr sz="1600"/>
            </a:pPr>
            <a:endParaRPr lang="en-US"/>
          </a:p>
        </c:txPr>
        <c:crossAx val="2124197024"/>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VP42_1!$C$18:$C$26</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VP42_1!$D$18:$D$26</c:f>
              <c:numCache>
                <c:formatCode>General</c:formatCode>
                <c:ptCount val="9"/>
                <c:pt idx="0">
                  <c:v>61.0974287574253</c:v>
                </c:pt>
                <c:pt idx="1">
                  <c:v>88.2376649804746</c:v>
                </c:pt>
                <c:pt idx="2">
                  <c:v>126.55578082173</c:v>
                </c:pt>
                <c:pt idx="3">
                  <c:v>197.906453082989</c:v>
                </c:pt>
                <c:pt idx="4">
                  <c:v>238.420557853632</c:v>
                </c:pt>
                <c:pt idx="5">
                  <c:v>238.803685092984</c:v>
                </c:pt>
                <c:pt idx="6">
                  <c:v>309.450663911227</c:v>
                </c:pt>
                <c:pt idx="7">
                  <c:v>352.88020293487</c:v>
                </c:pt>
                <c:pt idx="8">
                  <c:v>366.4979463644929</c:v>
                </c:pt>
              </c:numCache>
            </c:numRef>
          </c:val>
        </c:ser>
        <c:dLbls>
          <c:showLegendKey val="0"/>
          <c:showVal val="0"/>
          <c:showCatName val="0"/>
          <c:showSerName val="0"/>
          <c:showPercent val="0"/>
          <c:showBubbleSize val="0"/>
        </c:dLbls>
        <c:gapWidth val="150"/>
        <c:axId val="2125435680"/>
        <c:axId val="2125410576"/>
      </c:barChart>
      <c:catAx>
        <c:axId val="2125435680"/>
        <c:scaling>
          <c:orientation val="minMax"/>
        </c:scaling>
        <c:delete val="0"/>
        <c:axPos val="b"/>
        <c:numFmt formatCode="General" sourceLinked="1"/>
        <c:majorTickMark val="out"/>
        <c:minorTickMark val="none"/>
        <c:tickLblPos val="nextTo"/>
        <c:txPr>
          <a:bodyPr/>
          <a:lstStyle/>
          <a:p>
            <a:pPr>
              <a:defRPr sz="1400"/>
            </a:pPr>
            <a:endParaRPr lang="en-US"/>
          </a:p>
        </c:txPr>
        <c:crossAx val="2125410576"/>
        <c:crosses val="autoZero"/>
        <c:auto val="1"/>
        <c:lblAlgn val="ctr"/>
        <c:lblOffset val="100"/>
        <c:noMultiLvlLbl val="0"/>
      </c:catAx>
      <c:valAx>
        <c:axId val="2125410576"/>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5435680"/>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[Struct_Results_v16_ALL_E85.xlsx]Tabelle1!PivotTable1</c:name>
    <c:fmtId val="13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VP46_1_H300_V150_C45_MF_285 -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0.200845632149814</c:v>
                </c:pt>
                <c:pt idx="1">
                  <c:v>0.203288594047492</c:v>
                </c:pt>
                <c:pt idx="2">
                  <c:v>0.197849830811671</c:v>
                </c:pt>
                <c:pt idx="3">
                  <c:v>0.197845907998759</c:v>
                </c:pt>
                <c:pt idx="4">
                  <c:v>0.186344121175784</c:v>
                </c:pt>
                <c:pt idx="5">
                  <c:v>0.175912156027592</c:v>
                </c:pt>
                <c:pt idx="6">
                  <c:v>0.169191463938315</c:v>
                </c:pt>
                <c:pt idx="7">
                  <c:v>0.169957870208757</c:v>
                </c:pt>
                <c:pt idx="8">
                  <c:v>0.163145997611565</c:v>
                </c:pt>
                <c:pt idx="9">
                  <c:v>0.15790609867311</c:v>
                </c:pt>
                <c:pt idx="10">
                  <c:v>0.145638724554882</c:v>
                </c:pt>
                <c:pt idx="11">
                  <c:v>0.138323863690567</c:v>
                </c:pt>
                <c:pt idx="12">
                  <c:v>0.144903861452589</c:v>
                </c:pt>
                <c:pt idx="13">
                  <c:v>0.138883285030149</c:v>
                </c:pt>
                <c:pt idx="14">
                  <c:v>0.126682522083084</c:v>
                </c:pt>
                <c:pt idx="15">
                  <c:v>0.135077324981434</c:v>
                </c:pt>
                <c:pt idx="16">
                  <c:v>0.126685899661758</c:v>
                </c:pt>
                <c:pt idx="17">
                  <c:v>0.111910646893076</c:v>
                </c:pt>
              </c:numCache>
            </c:numRef>
          </c:val>
          <c:smooth val="0"/>
        </c:ser>
        <c:ser>
          <c:idx val="1"/>
          <c:order val="1"/>
          <c:tx>
            <c:strRef>
              <c:f>Tabelle1!$C$3:$C$5</c:f>
              <c:strCache>
                <c:ptCount val="1"/>
                <c:pt idx="0">
                  <c:v>VP46_1_H300_V150_C45_MF_285 -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0.684133263231404</c:v>
                </c:pt>
                <c:pt idx="1">
                  <c:v>0.681751134978883</c:v>
                </c:pt>
                <c:pt idx="2">
                  <c:v>0.689017445198238</c:v>
                </c:pt>
                <c:pt idx="3">
                  <c:v>0.678143413917512</c:v>
                </c:pt>
                <c:pt idx="4">
                  <c:v>0.693771414909259</c:v>
                </c:pt>
                <c:pt idx="5">
                  <c:v>0.687739681411082</c:v>
                </c:pt>
                <c:pt idx="6">
                  <c:v>0.674822296389849</c:v>
                </c:pt>
                <c:pt idx="7">
                  <c:v>0.677225967044271</c:v>
                </c:pt>
                <c:pt idx="8">
                  <c:v>0.676522133463309</c:v>
                </c:pt>
                <c:pt idx="9">
                  <c:v>0.683211767488747</c:v>
                </c:pt>
                <c:pt idx="10">
                  <c:v>0.684332963842315</c:v>
                </c:pt>
                <c:pt idx="11">
                  <c:v>0.692443003592137</c:v>
                </c:pt>
                <c:pt idx="12">
                  <c:v>0.695052549530346</c:v>
                </c:pt>
                <c:pt idx="13">
                  <c:v>0.695513707073867</c:v>
                </c:pt>
                <c:pt idx="14">
                  <c:v>0.700060159042408</c:v>
                </c:pt>
                <c:pt idx="15">
                  <c:v>0.715224816624052</c:v>
                </c:pt>
                <c:pt idx="16">
                  <c:v>0.747901924035681</c:v>
                </c:pt>
                <c:pt idx="17">
                  <c:v>0.74824160555037</c:v>
                </c:pt>
              </c:numCache>
            </c:numRef>
          </c:val>
          <c:smooth val="0"/>
        </c:ser>
        <c:ser>
          <c:idx val="2"/>
          <c:order val="2"/>
          <c:tx>
            <c:strRef>
              <c:f>Tabelle1!$D$3:$D$5</c:f>
              <c:strCache>
                <c:ptCount val="1"/>
                <c:pt idx="0">
                  <c:v>VP46_1_H300_V150_C45_MF_285 -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0.111474113784631</c:v>
                </c:pt>
                <c:pt idx="1">
                  <c:v>0.111413280139475</c:v>
                </c:pt>
                <c:pt idx="2">
                  <c:v>0.10958573315594</c:v>
                </c:pt>
                <c:pt idx="3">
                  <c:v>0.120484378265138</c:v>
                </c:pt>
                <c:pt idx="4">
                  <c:v>0.116358164096366</c:v>
                </c:pt>
                <c:pt idx="5">
                  <c:v>0.132830619612139</c:v>
                </c:pt>
                <c:pt idx="6">
                  <c:v>0.152464279606217</c:v>
                </c:pt>
                <c:pt idx="7">
                  <c:v>0.149269171912821</c:v>
                </c:pt>
                <c:pt idx="8">
                  <c:v>0.156818825308657</c:v>
                </c:pt>
                <c:pt idx="9">
                  <c:v>0.155335143003992</c:v>
                </c:pt>
                <c:pt idx="10">
                  <c:v>0.166489411970686</c:v>
                </c:pt>
                <c:pt idx="11">
                  <c:v>0.165694233085181</c:v>
                </c:pt>
                <c:pt idx="12">
                  <c:v>0.156496598182915</c:v>
                </c:pt>
                <c:pt idx="13">
                  <c:v>0.162064108263868</c:v>
                </c:pt>
                <c:pt idx="14">
                  <c:v>0.169739775925321</c:v>
                </c:pt>
                <c:pt idx="15">
                  <c:v>0.146150867560363</c:v>
                </c:pt>
                <c:pt idx="16">
                  <c:v>0.12188587648397</c:v>
                </c:pt>
                <c:pt idx="17">
                  <c:v>0.136300756722403</c:v>
                </c:pt>
              </c:numCache>
            </c:numRef>
          </c:val>
          <c:smooth val="0"/>
        </c:ser>
        <c:ser>
          <c:idx val="3"/>
          <c:order val="3"/>
          <c:tx>
            <c:strRef>
              <c:f>Tabelle1!$E$3:$E$5</c:f>
              <c:strCache>
                <c:ptCount val="1"/>
                <c:pt idx="0">
                  <c:v>VP46_2_H300_V150_C45_MF_285 -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0.204757708267071</c:v>
                </c:pt>
                <c:pt idx="1">
                  <c:v>0.203040593669677</c:v>
                </c:pt>
                <c:pt idx="2">
                  <c:v>0.20914994004599</c:v>
                </c:pt>
                <c:pt idx="3">
                  <c:v>0.204810435852247</c:v>
                </c:pt>
                <c:pt idx="4">
                  <c:v>0.188760854501957</c:v>
                </c:pt>
                <c:pt idx="5">
                  <c:v>0.182218874102436</c:v>
                </c:pt>
                <c:pt idx="6">
                  <c:v>0.170143279765832</c:v>
                </c:pt>
                <c:pt idx="7">
                  <c:v>0.165801606003533</c:v>
                </c:pt>
                <c:pt idx="8">
                  <c:v>0.165047638415428</c:v>
                </c:pt>
                <c:pt idx="9">
                  <c:v>0.161516329745801</c:v>
                </c:pt>
                <c:pt idx="10">
                  <c:v>0.15391211013919</c:v>
                </c:pt>
                <c:pt idx="11">
                  <c:v>0.147219206670298</c:v>
                </c:pt>
                <c:pt idx="12">
                  <c:v>0.142778920761534</c:v>
                </c:pt>
                <c:pt idx="13">
                  <c:v>0.13873886265576</c:v>
                </c:pt>
                <c:pt idx="14">
                  <c:v>0.134579039924952</c:v>
                </c:pt>
                <c:pt idx="15">
                  <c:v>0.131067573460896</c:v>
                </c:pt>
                <c:pt idx="16">
                  <c:v>0.132659177423037</c:v>
                </c:pt>
                <c:pt idx="17">
                  <c:v>0.104518859197984</c:v>
                </c:pt>
              </c:numCache>
            </c:numRef>
          </c:val>
          <c:smooth val="0"/>
        </c:ser>
        <c:ser>
          <c:idx val="4"/>
          <c:order val="4"/>
          <c:tx>
            <c:strRef>
              <c:f>Tabelle1!$F$3:$F$5</c:f>
              <c:strCache>
                <c:ptCount val="1"/>
                <c:pt idx="0">
                  <c:v>VP46_2_H300_V150_C45_MF_285 -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0.694075822254769</c:v>
                </c:pt>
                <c:pt idx="1">
                  <c:v>0.685299959594704</c:v>
                </c:pt>
                <c:pt idx="2">
                  <c:v>0.677237264693649</c:v>
                </c:pt>
                <c:pt idx="3">
                  <c:v>0.687561922683174</c:v>
                </c:pt>
                <c:pt idx="4">
                  <c:v>0.697305090276282</c:v>
                </c:pt>
                <c:pt idx="5">
                  <c:v>0.688021879452726</c:v>
                </c:pt>
                <c:pt idx="6">
                  <c:v>0.697095868120523</c:v>
                </c:pt>
                <c:pt idx="7">
                  <c:v>0.683699738741474</c:v>
                </c:pt>
                <c:pt idx="8">
                  <c:v>0.684554295072438</c:v>
                </c:pt>
                <c:pt idx="9">
                  <c:v>0.698548119751917</c:v>
                </c:pt>
                <c:pt idx="10">
                  <c:v>0.683720882950875</c:v>
                </c:pt>
                <c:pt idx="11">
                  <c:v>0.692426347987573</c:v>
                </c:pt>
                <c:pt idx="12">
                  <c:v>0.690865896247876</c:v>
                </c:pt>
                <c:pt idx="13">
                  <c:v>0.690321928716913</c:v>
                </c:pt>
                <c:pt idx="14">
                  <c:v>0.708168231608644</c:v>
                </c:pt>
                <c:pt idx="15">
                  <c:v>0.708884518816086</c:v>
                </c:pt>
                <c:pt idx="16">
                  <c:v>0.744030860170909</c:v>
                </c:pt>
                <c:pt idx="17">
                  <c:v>0.76150508485567</c:v>
                </c:pt>
              </c:numCache>
            </c:numRef>
          </c:val>
          <c:smooth val="0"/>
        </c:ser>
        <c:ser>
          <c:idx val="5"/>
          <c:order val="5"/>
          <c:tx>
            <c:strRef>
              <c:f>Tabelle1!$G$3:$G$5</c:f>
              <c:strCache>
                <c:ptCount val="1"/>
                <c:pt idx="0">
                  <c:v>VP46_2_H300_V150_C45_MF_285 -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0.0975477202899444</c:v>
                </c:pt>
                <c:pt idx="1">
                  <c:v>0.108040697547403</c:v>
                </c:pt>
                <c:pt idx="2">
                  <c:v>0.110031136148544</c:v>
                </c:pt>
                <c:pt idx="3">
                  <c:v>0.104041069390948</c:v>
                </c:pt>
                <c:pt idx="4">
                  <c:v>0.110315306033545</c:v>
                </c:pt>
                <c:pt idx="5">
                  <c:v>0.126172674371207</c:v>
                </c:pt>
                <c:pt idx="6">
                  <c:v>0.129160053858984</c:v>
                </c:pt>
                <c:pt idx="7">
                  <c:v>0.146902518722981</c:v>
                </c:pt>
                <c:pt idx="8">
                  <c:v>0.146792680500505</c:v>
                </c:pt>
                <c:pt idx="9">
                  <c:v>0.136339413970269</c:v>
                </c:pt>
                <c:pt idx="10">
                  <c:v>0.15874825772172</c:v>
                </c:pt>
                <c:pt idx="11">
                  <c:v>0.15674008802264</c:v>
                </c:pt>
                <c:pt idx="12">
                  <c:v>0.162773523878774</c:v>
                </c:pt>
                <c:pt idx="13">
                  <c:v>0.167352636553696</c:v>
                </c:pt>
                <c:pt idx="14">
                  <c:v>0.153633979278188</c:v>
                </c:pt>
                <c:pt idx="15">
                  <c:v>0.156433550403528</c:v>
                </c:pt>
                <c:pt idx="16">
                  <c:v>0.119691213217839</c:v>
                </c:pt>
                <c:pt idx="17">
                  <c:v>0.130389483872715</c:v>
                </c:pt>
              </c:numCache>
            </c:numRef>
          </c:val>
          <c:smooth val="0"/>
        </c:ser>
        <c:dLbls>
          <c:showLegendKey val="0"/>
          <c:showVal val="0"/>
          <c:showCatName val="0"/>
          <c:showSerName val="0"/>
          <c:showPercent val="0"/>
          <c:showBubbleSize val="0"/>
        </c:dLbls>
        <c:marker val="1"/>
        <c:smooth val="0"/>
        <c:axId val="2120163344"/>
        <c:axId val="2120168256"/>
      </c:lineChart>
      <c:catAx>
        <c:axId val="212016334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120168256"/>
        <c:crosses val="autoZero"/>
        <c:auto val="1"/>
        <c:lblAlgn val="ctr"/>
        <c:lblOffset val="100"/>
        <c:tickLblSkip val="5"/>
        <c:tickMarkSkip val="5"/>
        <c:noMultiLvlLbl val="0"/>
      </c:catAx>
      <c:valAx>
        <c:axId val="2120168256"/>
        <c:scaling>
          <c:orientation val="minMax"/>
          <c:max val="1.0"/>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20163344"/>
        <c:crosses val="autoZero"/>
        <c:crossBetween val="between"/>
      </c:valAx>
    </c:plotArea>
    <c:plotVisOnly val="1"/>
    <c:dispBlanksAs val="span"/>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VP46_1!$C$5:$C$12</c:f>
              <c:numCache>
                <c:formatCode>General</c:formatCode>
                <c:ptCount val="8"/>
                <c:pt idx="0">
                  <c:v>480.0</c:v>
                </c:pt>
                <c:pt idx="1">
                  <c:v>440.0</c:v>
                </c:pt>
                <c:pt idx="2">
                  <c:v>400.0</c:v>
                </c:pt>
                <c:pt idx="3">
                  <c:v>360.0</c:v>
                </c:pt>
                <c:pt idx="4">
                  <c:v>320.0</c:v>
                </c:pt>
                <c:pt idx="5">
                  <c:v>280.0</c:v>
                </c:pt>
                <c:pt idx="6">
                  <c:v>240.0</c:v>
                </c:pt>
                <c:pt idx="7">
                  <c:v>200.0</c:v>
                </c:pt>
              </c:numCache>
            </c:numRef>
          </c:cat>
          <c:val>
            <c:numRef>
              <c:f>VP46_1!$D$5:$D$12</c:f>
              <c:numCache>
                <c:formatCode>General</c:formatCode>
                <c:ptCount val="8"/>
                <c:pt idx="0">
                  <c:v>31.9529336938736</c:v>
                </c:pt>
                <c:pt idx="1">
                  <c:v>186.528448532913</c:v>
                </c:pt>
                <c:pt idx="2">
                  <c:v>236.789472414882</c:v>
                </c:pt>
                <c:pt idx="3">
                  <c:v>325.1240194176319</c:v>
                </c:pt>
                <c:pt idx="4">
                  <c:v>417.309523389133</c:v>
                </c:pt>
                <c:pt idx="5">
                  <c:v>509.6870395775949</c:v>
                </c:pt>
                <c:pt idx="6">
                  <c:v>657.282319043762</c:v>
                </c:pt>
                <c:pt idx="7">
                  <c:v>876.30033315264</c:v>
                </c:pt>
              </c:numCache>
            </c:numRef>
          </c:val>
        </c:ser>
        <c:dLbls>
          <c:showLegendKey val="0"/>
          <c:showVal val="0"/>
          <c:showCatName val="0"/>
          <c:showSerName val="0"/>
          <c:showPercent val="0"/>
          <c:showBubbleSize val="0"/>
        </c:dLbls>
        <c:gapWidth val="150"/>
        <c:axId val="2123968832"/>
        <c:axId val="2123971680"/>
      </c:barChart>
      <c:catAx>
        <c:axId val="2123968832"/>
        <c:scaling>
          <c:orientation val="minMax"/>
        </c:scaling>
        <c:delete val="0"/>
        <c:axPos val="b"/>
        <c:numFmt formatCode="General" sourceLinked="1"/>
        <c:majorTickMark val="out"/>
        <c:minorTickMark val="none"/>
        <c:tickLblPos val="nextTo"/>
        <c:txPr>
          <a:bodyPr/>
          <a:lstStyle/>
          <a:p>
            <a:pPr>
              <a:defRPr sz="1400"/>
            </a:pPr>
            <a:endParaRPr lang="en-US"/>
          </a:p>
        </c:txPr>
        <c:crossAx val="2123971680"/>
        <c:crosses val="autoZero"/>
        <c:auto val="1"/>
        <c:lblAlgn val="ctr"/>
        <c:lblOffset val="100"/>
        <c:noMultiLvlLbl val="0"/>
      </c:catAx>
      <c:valAx>
        <c:axId val="2123971680"/>
        <c:scaling>
          <c:orientation val="minMax"/>
        </c:scaling>
        <c:delete val="0"/>
        <c:axPos val="l"/>
        <c:numFmt formatCode="General" sourceLinked="1"/>
        <c:majorTickMark val="out"/>
        <c:minorTickMark val="none"/>
        <c:tickLblPos val="nextTo"/>
        <c:txPr>
          <a:bodyPr/>
          <a:lstStyle/>
          <a:p>
            <a:pPr>
              <a:defRPr sz="1400"/>
            </a:pPr>
            <a:endParaRPr lang="en-US"/>
          </a:p>
        </c:txPr>
        <c:crossAx val="2123968832"/>
        <c:crosses val="autoZero"/>
        <c:crossBetween val="between"/>
      </c:valAx>
    </c:plotArea>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VP46_1!$C$17:$C$25</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VP46_1!$D$17:$D$25</c:f>
              <c:numCache>
                <c:formatCode>General</c:formatCode>
                <c:ptCount val="9"/>
                <c:pt idx="0">
                  <c:v>19.7059421490424</c:v>
                </c:pt>
                <c:pt idx="1">
                  <c:v>178.414315123193</c:v>
                </c:pt>
                <c:pt idx="2">
                  <c:v>169.057374237767</c:v>
                </c:pt>
                <c:pt idx="3">
                  <c:v>179.023050486602</c:v>
                </c:pt>
                <c:pt idx="4">
                  <c:v>263.818373028736</c:v>
                </c:pt>
                <c:pt idx="5">
                  <c:v>339.185914832354</c:v>
                </c:pt>
                <c:pt idx="6">
                  <c:v>352.360315686771</c:v>
                </c:pt>
                <c:pt idx="7">
                  <c:v>446.9513210470789</c:v>
                </c:pt>
                <c:pt idx="8">
                  <c:v>562.853205571752</c:v>
                </c:pt>
              </c:numCache>
            </c:numRef>
          </c:val>
        </c:ser>
        <c:dLbls>
          <c:showLegendKey val="0"/>
          <c:showVal val="0"/>
          <c:showCatName val="0"/>
          <c:showSerName val="0"/>
          <c:showPercent val="0"/>
          <c:showBubbleSize val="0"/>
        </c:dLbls>
        <c:gapWidth val="150"/>
        <c:axId val="2124000000"/>
        <c:axId val="2124002816"/>
      </c:barChart>
      <c:catAx>
        <c:axId val="2124000000"/>
        <c:scaling>
          <c:orientation val="minMax"/>
        </c:scaling>
        <c:delete val="0"/>
        <c:axPos val="b"/>
        <c:numFmt formatCode="General" sourceLinked="1"/>
        <c:majorTickMark val="out"/>
        <c:minorTickMark val="none"/>
        <c:tickLblPos val="nextTo"/>
        <c:txPr>
          <a:bodyPr/>
          <a:lstStyle/>
          <a:p>
            <a:pPr>
              <a:defRPr sz="1400"/>
            </a:pPr>
            <a:endParaRPr lang="en-US"/>
          </a:p>
        </c:txPr>
        <c:crossAx val="2124002816"/>
        <c:crosses val="autoZero"/>
        <c:auto val="1"/>
        <c:lblAlgn val="ctr"/>
        <c:lblOffset val="100"/>
        <c:noMultiLvlLbl val="0"/>
      </c:catAx>
      <c:valAx>
        <c:axId val="2124002816"/>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4000000"/>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[Struct_Results_v16_ALL_E85.xlsx]Tabelle5!PivotTable1</c:name>
    <c:fmtId val="2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Tabelle5!$B$4</c:f>
              <c:strCache>
                <c:ptCount val="1"/>
                <c:pt idx="0">
                  <c:v>Summe von Percent - Heat inside tool/Total heat</c:v>
                </c:pt>
              </c:strCache>
            </c:strRef>
          </c:tx>
          <c:cat>
            <c:strRef>
              <c:f>Tabelle5!$A$5:$A$9</c:f>
              <c:strCache>
                <c:ptCount val="5"/>
                <c:pt idx="0">
                  <c:v>113,62</c:v>
                </c:pt>
                <c:pt idx="1">
                  <c:v>118,70</c:v>
                </c:pt>
                <c:pt idx="2">
                  <c:v>123,78</c:v>
                </c:pt>
                <c:pt idx="3">
                  <c:v>128,86</c:v>
                </c:pt>
                <c:pt idx="4">
                  <c:v>133,94</c:v>
                </c:pt>
              </c:strCache>
            </c:strRef>
          </c:cat>
          <c:val>
            <c:numRef>
              <c:f>Tabelle5!$B$5:$B$9</c:f>
              <c:numCache>
                <c:formatCode>General</c:formatCode>
                <c:ptCount val="5"/>
                <c:pt idx="0">
                  <c:v>0.139403424085206</c:v>
                </c:pt>
                <c:pt idx="1">
                  <c:v>0.0889308754414941</c:v>
                </c:pt>
                <c:pt idx="2">
                  <c:v>0.15835180836793</c:v>
                </c:pt>
                <c:pt idx="3">
                  <c:v>0.140632427414047</c:v>
                </c:pt>
                <c:pt idx="4">
                  <c:v>0.132550456204733</c:v>
                </c:pt>
              </c:numCache>
            </c:numRef>
          </c:val>
          <c:smooth val="0"/>
        </c:ser>
        <c:ser>
          <c:idx val="1"/>
          <c:order val="1"/>
          <c:tx>
            <c:strRef>
              <c:f>Tabelle5!$C$4</c:f>
              <c:strCache>
                <c:ptCount val="1"/>
                <c:pt idx="0">
                  <c:v>Summe von Percent - Heat through chip/Total heat</c:v>
                </c:pt>
              </c:strCache>
            </c:strRef>
          </c:tx>
          <c:cat>
            <c:strRef>
              <c:f>Tabelle5!$A$5:$A$9</c:f>
              <c:strCache>
                <c:ptCount val="5"/>
                <c:pt idx="0">
                  <c:v>113,62</c:v>
                </c:pt>
                <c:pt idx="1">
                  <c:v>118,70</c:v>
                </c:pt>
                <c:pt idx="2">
                  <c:v>123,78</c:v>
                </c:pt>
                <c:pt idx="3">
                  <c:v>128,86</c:v>
                </c:pt>
                <c:pt idx="4">
                  <c:v>133,94</c:v>
                </c:pt>
              </c:strCache>
            </c:strRef>
          </c:cat>
          <c:val>
            <c:numRef>
              <c:f>Tabelle5!$C$5:$C$9</c:f>
              <c:numCache>
                <c:formatCode>General</c:formatCode>
                <c:ptCount val="5"/>
                <c:pt idx="0">
                  <c:v>0.64724239745539</c:v>
                </c:pt>
                <c:pt idx="1">
                  <c:v>0.656349476648832</c:v>
                </c:pt>
                <c:pt idx="2">
                  <c:v>0.665243877724583</c:v>
                </c:pt>
                <c:pt idx="3">
                  <c:v>0.661034985069571</c:v>
                </c:pt>
                <c:pt idx="4">
                  <c:v>0.671553539907229</c:v>
                </c:pt>
              </c:numCache>
            </c:numRef>
          </c:val>
          <c:smooth val="0"/>
        </c:ser>
        <c:ser>
          <c:idx val="2"/>
          <c:order val="2"/>
          <c:tx>
            <c:strRef>
              <c:f>Tabelle5!$D$4</c:f>
              <c:strCache>
                <c:ptCount val="1"/>
                <c:pt idx="0">
                  <c:v>Summe von Percent - Heat through workpiece/Total heat</c:v>
                </c:pt>
              </c:strCache>
            </c:strRef>
          </c:tx>
          <c:cat>
            <c:strRef>
              <c:f>Tabelle5!$A$5:$A$9</c:f>
              <c:strCache>
                <c:ptCount val="5"/>
                <c:pt idx="0">
                  <c:v>113,62</c:v>
                </c:pt>
                <c:pt idx="1">
                  <c:v>118,70</c:v>
                </c:pt>
                <c:pt idx="2">
                  <c:v>123,78</c:v>
                </c:pt>
                <c:pt idx="3">
                  <c:v>128,86</c:v>
                </c:pt>
                <c:pt idx="4">
                  <c:v>133,94</c:v>
                </c:pt>
              </c:strCache>
            </c:strRef>
          </c:cat>
          <c:val>
            <c:numRef>
              <c:f>Tabelle5!$D$5:$D$9</c:f>
              <c:numCache>
                <c:formatCode>General</c:formatCode>
                <c:ptCount val="5"/>
                <c:pt idx="0">
                  <c:v>0.213354178459405</c:v>
                </c:pt>
                <c:pt idx="1">
                  <c:v>0.254719647909674</c:v>
                </c:pt>
                <c:pt idx="2">
                  <c:v>0.176404313907487</c:v>
                </c:pt>
                <c:pt idx="3">
                  <c:v>0.198332587516382</c:v>
                </c:pt>
                <c:pt idx="4">
                  <c:v>0.195896003888038</c:v>
                </c:pt>
              </c:numCache>
            </c:numRef>
          </c:val>
          <c:smooth val="0"/>
        </c:ser>
        <c:dLbls>
          <c:showLegendKey val="0"/>
          <c:showVal val="0"/>
          <c:showCatName val="0"/>
          <c:showSerName val="0"/>
          <c:showPercent val="0"/>
          <c:showBubbleSize val="0"/>
        </c:dLbls>
        <c:marker val="1"/>
        <c:smooth val="0"/>
        <c:axId val="2125896608"/>
        <c:axId val="2125901872"/>
      </c:lineChart>
      <c:catAx>
        <c:axId val="2125896608"/>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numFmt formatCode="0.00" sourceLinked="1"/>
        <c:majorTickMark val="none"/>
        <c:minorTickMark val="none"/>
        <c:tickLblPos val="nextTo"/>
        <c:crossAx val="2125901872"/>
        <c:crosses val="autoZero"/>
        <c:auto val="1"/>
        <c:lblAlgn val="ctr"/>
        <c:lblOffset val="100"/>
        <c:tickLblSkip val="2"/>
        <c:tickMarkSkip val="5"/>
        <c:noMultiLvlLbl val="0"/>
      </c:catAx>
      <c:valAx>
        <c:axId val="2125901872"/>
        <c:scaling>
          <c:orientation val="minMax"/>
          <c:max val="1.0"/>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25896608"/>
        <c:crosses val="autoZero"/>
        <c:crossBetween val="between"/>
      </c:valAx>
    </c:plotArea>
    <c:plotVisOnly val="1"/>
    <c:dispBlanksAs val="span"/>
    <c:showDLblsOverMax val="0"/>
  </c:chart>
  <c:txPr>
    <a:bodyPr/>
    <a:lstStyle/>
    <a:p>
      <a:pPr>
        <a:defRPr sz="1800"/>
      </a:pPr>
      <a:endParaRPr lang="en-US"/>
    </a:p>
  </c:txPr>
  <c:externalData r:id="rId1">
    <c:autoUpdate val="0"/>
  </c:externalData>
  <c:extLst/>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[Struct_Results_v16_ALL_E85.xlsx]Tabelle1!PivotTable1</c:name>
    <c:fmtId val="14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VP49_1_H400_V150_C45_MF_285 -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0.147613853132241</c:v>
                </c:pt>
                <c:pt idx="1">
                  <c:v>0.144454748835167</c:v>
                </c:pt>
                <c:pt idx="2">
                  <c:v>0.143755729116835</c:v>
                </c:pt>
                <c:pt idx="3">
                  <c:v>0.137283365675154</c:v>
                </c:pt>
                <c:pt idx="4">
                  <c:v>0.126741129264348</c:v>
                </c:pt>
                <c:pt idx="5">
                  <c:v>0.122898615078022</c:v>
                </c:pt>
                <c:pt idx="6">
                  <c:v>0.119179077519517</c:v>
                </c:pt>
                <c:pt idx="7">
                  <c:v>0.118053553741802</c:v>
                </c:pt>
                <c:pt idx="8">
                  <c:v>0.119470059486141</c:v>
                </c:pt>
                <c:pt idx="9">
                  <c:v>0.118496868404286</c:v>
                </c:pt>
                <c:pt idx="10">
                  <c:v>0.113528658365719</c:v>
                </c:pt>
                <c:pt idx="11">
                  <c:v>0.112231757844735</c:v>
                </c:pt>
                <c:pt idx="12">
                  <c:v>0.114052231992517</c:v>
                </c:pt>
                <c:pt idx="13">
                  <c:v>0.109949436297077</c:v>
                </c:pt>
                <c:pt idx="14">
                  <c:v>0.106280275167682</c:v>
                </c:pt>
                <c:pt idx="15">
                  <c:v>0.104063245316189</c:v>
                </c:pt>
                <c:pt idx="16">
                  <c:v>0.100553094792045</c:v>
                </c:pt>
                <c:pt idx="17">
                  <c:v>0.077003631884791</c:v>
                </c:pt>
              </c:numCache>
            </c:numRef>
          </c:val>
          <c:smooth val="0"/>
        </c:ser>
        <c:ser>
          <c:idx val="1"/>
          <c:order val="1"/>
          <c:tx>
            <c:strRef>
              <c:f>Tabelle1!$C$3:$C$5</c:f>
              <c:strCache>
                <c:ptCount val="1"/>
                <c:pt idx="0">
                  <c:v>VP49_1_H400_V150_C45_MF_285 -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0.615215868242244</c:v>
                </c:pt>
                <c:pt idx="1">
                  <c:v>0.599013047121465</c:v>
                </c:pt>
                <c:pt idx="2">
                  <c:v>0.617575127305207</c:v>
                </c:pt>
                <c:pt idx="3">
                  <c:v>0.621492668936653</c:v>
                </c:pt>
                <c:pt idx="4">
                  <c:v>0.644631419038749</c:v>
                </c:pt>
                <c:pt idx="5">
                  <c:v>0.668666382534223</c:v>
                </c:pt>
                <c:pt idx="6">
                  <c:v>0.658942760241285</c:v>
                </c:pt>
                <c:pt idx="7">
                  <c:v>0.660841961649921</c:v>
                </c:pt>
                <c:pt idx="8">
                  <c:v>0.632314380057554</c:v>
                </c:pt>
                <c:pt idx="9">
                  <c:v>0.637570577609655</c:v>
                </c:pt>
                <c:pt idx="10">
                  <c:v>0.649819133191999</c:v>
                </c:pt>
                <c:pt idx="11">
                  <c:v>0.642803597934372</c:v>
                </c:pt>
                <c:pt idx="12">
                  <c:v>0.657424884694748</c:v>
                </c:pt>
                <c:pt idx="13">
                  <c:v>0.647953917770568</c:v>
                </c:pt>
                <c:pt idx="14">
                  <c:v>0.653053674573308</c:v>
                </c:pt>
                <c:pt idx="15">
                  <c:v>0.65652074466318</c:v>
                </c:pt>
                <c:pt idx="16">
                  <c:v>0.670240294870129</c:v>
                </c:pt>
                <c:pt idx="17">
                  <c:v>0.664690107694401</c:v>
                </c:pt>
              </c:numCache>
            </c:numRef>
          </c:val>
          <c:smooth val="0"/>
        </c:ser>
        <c:ser>
          <c:idx val="2"/>
          <c:order val="2"/>
          <c:tx>
            <c:strRef>
              <c:f>Tabelle1!$D$3:$D$5</c:f>
              <c:strCache>
                <c:ptCount val="1"/>
                <c:pt idx="0">
                  <c:v>VP49_1_H400_V150_C45_MF_285 -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0.234070302387974</c:v>
                </c:pt>
                <c:pt idx="1">
                  <c:v>0.253458002302814</c:v>
                </c:pt>
                <c:pt idx="2">
                  <c:v>0.2355910667433</c:v>
                </c:pt>
                <c:pt idx="3">
                  <c:v>0.238145888553536</c:v>
                </c:pt>
                <c:pt idx="4">
                  <c:v>0.225534543339541</c:v>
                </c:pt>
                <c:pt idx="5">
                  <c:v>0.205342094030393</c:v>
                </c:pt>
                <c:pt idx="6">
                  <c:v>0.218785253881836</c:v>
                </c:pt>
                <c:pt idx="7">
                  <c:v>0.21802640777362</c:v>
                </c:pt>
                <c:pt idx="8">
                  <c:v>0.24513367948944</c:v>
                </c:pt>
                <c:pt idx="9">
                  <c:v>0.240850673019193</c:v>
                </c:pt>
                <c:pt idx="10">
                  <c:v>0.233578006701728</c:v>
                </c:pt>
                <c:pt idx="11">
                  <c:v>0.241882763254028</c:v>
                </c:pt>
                <c:pt idx="12">
                  <c:v>0.225419448066205</c:v>
                </c:pt>
                <c:pt idx="13">
                  <c:v>0.238996669694814</c:v>
                </c:pt>
                <c:pt idx="14">
                  <c:v>0.237569581908698</c:v>
                </c:pt>
                <c:pt idx="15">
                  <c:v>0.236323101663269</c:v>
                </c:pt>
                <c:pt idx="16">
                  <c:v>0.226128533503169</c:v>
                </c:pt>
                <c:pt idx="17">
                  <c:v>0.255216967550701</c:v>
                </c:pt>
              </c:numCache>
            </c:numRef>
          </c:val>
          <c:smooth val="0"/>
        </c:ser>
        <c:ser>
          <c:idx val="3"/>
          <c:order val="3"/>
          <c:tx>
            <c:strRef>
              <c:f>Tabelle1!$E$3:$E$5</c:f>
              <c:strCache>
                <c:ptCount val="1"/>
                <c:pt idx="0">
                  <c:v>VP49_2_H400_V150_C45_MF_285 -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0.140864742544182</c:v>
                </c:pt>
                <c:pt idx="1">
                  <c:v>0.152229280977277</c:v>
                </c:pt>
                <c:pt idx="2">
                  <c:v>0.143274776813718</c:v>
                </c:pt>
                <c:pt idx="3">
                  <c:v>0.135012500914316</c:v>
                </c:pt>
                <c:pt idx="4">
                  <c:v>0.128578805809844</c:v>
                </c:pt>
                <c:pt idx="5">
                  <c:v>0.125089384555558</c:v>
                </c:pt>
                <c:pt idx="6">
                  <c:v>0.121499296178007</c:v>
                </c:pt>
                <c:pt idx="7">
                  <c:v>0.120241032307247</c:v>
                </c:pt>
                <c:pt idx="8">
                  <c:v>0.118861463387364</c:v>
                </c:pt>
                <c:pt idx="9">
                  <c:v>0.113625115103183</c:v>
                </c:pt>
                <c:pt idx="10">
                  <c:v>0.115023825803891</c:v>
                </c:pt>
                <c:pt idx="11">
                  <c:v>0.114079571407991</c:v>
                </c:pt>
                <c:pt idx="12">
                  <c:v>0.110740141070946</c:v>
                </c:pt>
                <c:pt idx="13">
                  <c:v>0.107417573787856</c:v>
                </c:pt>
                <c:pt idx="14">
                  <c:v>0.103337348937029</c:v>
                </c:pt>
                <c:pt idx="15">
                  <c:v>0.0996155392942318</c:v>
                </c:pt>
                <c:pt idx="16">
                  <c:v>0.104288319527083</c:v>
                </c:pt>
                <c:pt idx="17">
                  <c:v>0.0751231467041614</c:v>
                </c:pt>
              </c:numCache>
            </c:numRef>
          </c:val>
          <c:smooth val="0"/>
        </c:ser>
        <c:ser>
          <c:idx val="4"/>
          <c:order val="4"/>
          <c:tx>
            <c:strRef>
              <c:f>Tabelle1!$F$3:$F$5</c:f>
              <c:strCache>
                <c:ptCount val="1"/>
                <c:pt idx="0">
                  <c:v>VP49_2_H400_V150_C45_MF_285 -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0.608648054540289</c:v>
                </c:pt>
                <c:pt idx="1">
                  <c:v>0.63928616094904</c:v>
                </c:pt>
                <c:pt idx="2">
                  <c:v>0.630152962303466</c:v>
                </c:pt>
                <c:pt idx="3">
                  <c:v>0.672849825816185</c:v>
                </c:pt>
                <c:pt idx="4">
                  <c:v>0.682181110444446</c:v>
                </c:pt>
                <c:pt idx="5">
                  <c:v>0.677599874700439</c:v>
                </c:pt>
                <c:pt idx="6">
                  <c:v>0.690146706194477</c:v>
                </c:pt>
                <c:pt idx="7">
                  <c:v>0.669849132453661</c:v>
                </c:pt>
                <c:pt idx="8">
                  <c:v>0.685144120132287</c:v>
                </c:pt>
                <c:pt idx="9">
                  <c:v>0.681182424157458</c:v>
                </c:pt>
                <c:pt idx="10">
                  <c:v>0.662793369536963</c:v>
                </c:pt>
                <c:pt idx="11">
                  <c:v>0.673211651761839</c:v>
                </c:pt>
                <c:pt idx="12">
                  <c:v>0.689141774241782</c:v>
                </c:pt>
                <c:pt idx="13">
                  <c:v>0.702140181602656</c:v>
                </c:pt>
                <c:pt idx="14">
                  <c:v>0.687007031186494</c:v>
                </c:pt>
                <c:pt idx="15">
                  <c:v>0.718617546833936</c:v>
                </c:pt>
                <c:pt idx="16">
                  <c:v>0.698669772978325</c:v>
                </c:pt>
                <c:pt idx="17">
                  <c:v>0.668337883157365</c:v>
                </c:pt>
              </c:numCache>
            </c:numRef>
          </c:val>
          <c:smooth val="0"/>
        </c:ser>
        <c:ser>
          <c:idx val="5"/>
          <c:order val="5"/>
          <c:tx>
            <c:strRef>
              <c:f>Tabelle1!$G$3:$G$5</c:f>
              <c:strCache>
                <c:ptCount val="1"/>
                <c:pt idx="0">
                  <c:v>VP49_2_H400_V150_C45_MF_285 -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0.247238789167945</c:v>
                </c:pt>
                <c:pt idx="1">
                  <c:v>0.205213255713444</c:v>
                </c:pt>
                <c:pt idx="2">
                  <c:v>0.223323847135232</c:v>
                </c:pt>
                <c:pt idx="3">
                  <c:v>0.188877536461845</c:v>
                </c:pt>
                <c:pt idx="4">
                  <c:v>0.185991669998126</c:v>
                </c:pt>
                <c:pt idx="5">
                  <c:v>0.194058350805546</c:v>
                </c:pt>
                <c:pt idx="6">
                  <c:v>0.185082695267277</c:v>
                </c:pt>
                <c:pt idx="7">
                  <c:v>0.206665471950521</c:v>
                </c:pt>
                <c:pt idx="8">
                  <c:v>0.19271949915045</c:v>
                </c:pt>
                <c:pt idx="9">
                  <c:v>0.201936164496088</c:v>
                </c:pt>
                <c:pt idx="10">
                  <c:v>0.218934390911561</c:v>
                </c:pt>
                <c:pt idx="11">
                  <c:v>0.209437474469932</c:v>
                </c:pt>
                <c:pt idx="12">
                  <c:v>0.196843167357374</c:v>
                </c:pt>
                <c:pt idx="13">
                  <c:v>0.187197881320917</c:v>
                </c:pt>
                <c:pt idx="14">
                  <c:v>0.20640322993802</c:v>
                </c:pt>
                <c:pt idx="15">
                  <c:v>0.178514523933374</c:v>
                </c:pt>
                <c:pt idx="16">
                  <c:v>0.193770605134353</c:v>
                </c:pt>
                <c:pt idx="17">
                  <c:v>0.253275054578462</c:v>
                </c:pt>
              </c:numCache>
            </c:numRef>
          </c:val>
          <c:smooth val="0"/>
        </c:ser>
        <c:dLbls>
          <c:showLegendKey val="0"/>
          <c:showVal val="0"/>
          <c:showCatName val="0"/>
          <c:showSerName val="0"/>
          <c:showPercent val="0"/>
          <c:showBubbleSize val="0"/>
        </c:dLbls>
        <c:marker val="1"/>
        <c:smooth val="0"/>
        <c:axId val="2119952752"/>
        <c:axId val="2120191312"/>
      </c:lineChart>
      <c:catAx>
        <c:axId val="2119952752"/>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120191312"/>
        <c:crosses val="autoZero"/>
        <c:auto val="1"/>
        <c:lblAlgn val="ctr"/>
        <c:lblOffset val="100"/>
        <c:tickLblSkip val="5"/>
        <c:tickMarkSkip val="5"/>
        <c:noMultiLvlLbl val="0"/>
      </c:catAx>
      <c:valAx>
        <c:axId val="2120191312"/>
        <c:scaling>
          <c:orientation val="minMax"/>
          <c:max val="1.0"/>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19952752"/>
        <c:crosses val="autoZero"/>
        <c:crossBetween val="between"/>
      </c:valAx>
    </c:plotArea>
    <c:plotVisOnly val="1"/>
    <c:dispBlanksAs val="span"/>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VP49_1!$C$17:$C$26</c:f>
              <c:numCache>
                <c:formatCode>General</c:formatCode>
                <c:ptCount val="10"/>
                <c:pt idx="0">
                  <c:v>560.0</c:v>
                </c:pt>
                <c:pt idx="1">
                  <c:v>520.0</c:v>
                </c:pt>
                <c:pt idx="2">
                  <c:v>480.0</c:v>
                </c:pt>
                <c:pt idx="3">
                  <c:v>440.0</c:v>
                </c:pt>
                <c:pt idx="4">
                  <c:v>400.0</c:v>
                </c:pt>
                <c:pt idx="5">
                  <c:v>360.0</c:v>
                </c:pt>
                <c:pt idx="6">
                  <c:v>320.0</c:v>
                </c:pt>
                <c:pt idx="7">
                  <c:v>280.0</c:v>
                </c:pt>
                <c:pt idx="8">
                  <c:v>240.0</c:v>
                </c:pt>
                <c:pt idx="9">
                  <c:v>200.0</c:v>
                </c:pt>
              </c:numCache>
            </c:numRef>
          </c:cat>
          <c:val>
            <c:numRef>
              <c:f>VP49_1!$D$17:$D$26</c:f>
              <c:numCache>
                <c:formatCode>General</c:formatCode>
                <c:ptCount val="10"/>
                <c:pt idx="0">
                  <c:v>80.7151044756915</c:v>
                </c:pt>
                <c:pt idx="1">
                  <c:v>320.650498374642</c:v>
                </c:pt>
                <c:pt idx="2">
                  <c:v>164.627599212535</c:v>
                </c:pt>
                <c:pt idx="3">
                  <c:v>258.5113642286859</c:v>
                </c:pt>
                <c:pt idx="4">
                  <c:v>292.080997616164</c:v>
                </c:pt>
                <c:pt idx="5">
                  <c:v>307.2485199193699</c:v>
                </c:pt>
                <c:pt idx="6">
                  <c:v>295.487061224894</c:v>
                </c:pt>
                <c:pt idx="7">
                  <c:v>320.9480174120759</c:v>
                </c:pt>
                <c:pt idx="8">
                  <c:v>442.484281361904</c:v>
                </c:pt>
                <c:pt idx="9">
                  <c:v>487.857734768827</c:v>
                </c:pt>
              </c:numCache>
            </c:numRef>
          </c:val>
        </c:ser>
        <c:dLbls>
          <c:showLegendKey val="0"/>
          <c:showVal val="0"/>
          <c:showCatName val="0"/>
          <c:showSerName val="0"/>
          <c:showPercent val="0"/>
          <c:showBubbleSize val="0"/>
        </c:dLbls>
        <c:gapWidth val="150"/>
        <c:axId val="2119513776"/>
        <c:axId val="2119516624"/>
      </c:barChart>
      <c:catAx>
        <c:axId val="2119513776"/>
        <c:scaling>
          <c:orientation val="minMax"/>
        </c:scaling>
        <c:delete val="0"/>
        <c:axPos val="b"/>
        <c:numFmt formatCode="General" sourceLinked="1"/>
        <c:majorTickMark val="out"/>
        <c:minorTickMark val="none"/>
        <c:tickLblPos val="nextTo"/>
        <c:txPr>
          <a:bodyPr/>
          <a:lstStyle/>
          <a:p>
            <a:pPr>
              <a:defRPr sz="1400"/>
            </a:pPr>
            <a:endParaRPr lang="en-US"/>
          </a:p>
        </c:txPr>
        <c:crossAx val="2119516624"/>
        <c:crosses val="autoZero"/>
        <c:auto val="1"/>
        <c:lblAlgn val="ctr"/>
        <c:lblOffset val="100"/>
        <c:noMultiLvlLbl val="0"/>
      </c:catAx>
      <c:valAx>
        <c:axId val="2119516624"/>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19513776"/>
        <c:crosses val="autoZero"/>
        <c:crossBetween val="between"/>
      </c:valAx>
    </c:plotArea>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VP49_1!$C$5:$C$13</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VP49_1!$D$5:$D$13</c:f>
              <c:numCache>
                <c:formatCode>General</c:formatCode>
                <c:ptCount val="9"/>
                <c:pt idx="0">
                  <c:v>68.68897714588367</c:v>
                </c:pt>
                <c:pt idx="1">
                  <c:v>268.2741719116759</c:v>
                </c:pt>
                <c:pt idx="2">
                  <c:v>250.531628469098</c:v>
                </c:pt>
                <c:pt idx="3">
                  <c:v>437.516534660856</c:v>
                </c:pt>
                <c:pt idx="4">
                  <c:v>522.313351423392</c:v>
                </c:pt>
                <c:pt idx="5">
                  <c:v>526.753902218799</c:v>
                </c:pt>
                <c:pt idx="6">
                  <c:v>484.866724293583</c:v>
                </c:pt>
                <c:pt idx="7">
                  <c:v>611.343458904823</c:v>
                </c:pt>
                <c:pt idx="8">
                  <c:v>820.1524676939648</c:v>
                </c:pt>
              </c:numCache>
            </c:numRef>
          </c:val>
        </c:ser>
        <c:dLbls>
          <c:showLegendKey val="0"/>
          <c:showVal val="0"/>
          <c:showCatName val="0"/>
          <c:showSerName val="0"/>
          <c:showPercent val="0"/>
          <c:showBubbleSize val="0"/>
        </c:dLbls>
        <c:gapWidth val="150"/>
        <c:axId val="2126247584"/>
        <c:axId val="2126255184"/>
      </c:barChart>
      <c:catAx>
        <c:axId val="2126247584"/>
        <c:scaling>
          <c:orientation val="minMax"/>
        </c:scaling>
        <c:delete val="0"/>
        <c:axPos val="b"/>
        <c:numFmt formatCode="General" sourceLinked="1"/>
        <c:majorTickMark val="out"/>
        <c:minorTickMark val="none"/>
        <c:tickLblPos val="nextTo"/>
        <c:txPr>
          <a:bodyPr/>
          <a:lstStyle/>
          <a:p>
            <a:pPr>
              <a:defRPr sz="1400"/>
            </a:pPr>
            <a:endParaRPr lang="en-US"/>
          </a:p>
        </c:txPr>
        <c:crossAx val="2126255184"/>
        <c:crosses val="autoZero"/>
        <c:auto val="1"/>
        <c:lblAlgn val="ctr"/>
        <c:lblOffset val="100"/>
        <c:noMultiLvlLbl val="0"/>
      </c:catAx>
      <c:valAx>
        <c:axId val="2126255184"/>
        <c:scaling>
          <c:orientation val="minMax"/>
        </c:scaling>
        <c:delete val="0"/>
        <c:axPos val="l"/>
        <c:numFmt formatCode="General" sourceLinked="1"/>
        <c:majorTickMark val="out"/>
        <c:minorTickMark val="none"/>
        <c:tickLblPos val="nextTo"/>
        <c:txPr>
          <a:bodyPr/>
          <a:lstStyle/>
          <a:p>
            <a:pPr>
              <a:defRPr sz="1400"/>
            </a:pPr>
            <a:endParaRPr lang="en-US"/>
          </a:p>
        </c:txPr>
        <c:crossAx val="2126247584"/>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VP49_2!$C$16:$C$25</c:f>
              <c:numCache>
                <c:formatCode>General</c:formatCode>
                <c:ptCount val="10"/>
                <c:pt idx="0">
                  <c:v>560.0</c:v>
                </c:pt>
                <c:pt idx="1">
                  <c:v>520.0</c:v>
                </c:pt>
                <c:pt idx="2">
                  <c:v>480.0</c:v>
                </c:pt>
                <c:pt idx="3">
                  <c:v>440.0</c:v>
                </c:pt>
                <c:pt idx="4">
                  <c:v>400.0</c:v>
                </c:pt>
                <c:pt idx="5">
                  <c:v>360.0</c:v>
                </c:pt>
                <c:pt idx="6">
                  <c:v>320.0</c:v>
                </c:pt>
                <c:pt idx="7">
                  <c:v>280.0</c:v>
                </c:pt>
                <c:pt idx="8">
                  <c:v>240.0</c:v>
                </c:pt>
                <c:pt idx="9">
                  <c:v>200.0</c:v>
                </c:pt>
              </c:numCache>
            </c:numRef>
          </c:cat>
          <c:val>
            <c:numRef>
              <c:f>VP49_2!$D$16:$D$25</c:f>
              <c:numCache>
                <c:formatCode>General</c:formatCode>
                <c:ptCount val="10"/>
                <c:pt idx="0">
                  <c:v>192.883836665252</c:v>
                </c:pt>
                <c:pt idx="1">
                  <c:v>257.836769010454</c:v>
                </c:pt>
                <c:pt idx="2">
                  <c:v>210.062284537994</c:v>
                </c:pt>
                <c:pt idx="3">
                  <c:v>233.819720925648</c:v>
                </c:pt>
                <c:pt idx="4">
                  <c:v>235.188671573825</c:v>
                </c:pt>
                <c:pt idx="5">
                  <c:v>246.413773419794</c:v>
                </c:pt>
                <c:pt idx="6">
                  <c:v>260.469476774136</c:v>
                </c:pt>
                <c:pt idx="7">
                  <c:v>317.562930506269</c:v>
                </c:pt>
                <c:pt idx="8">
                  <c:v>415.2001260566</c:v>
                </c:pt>
                <c:pt idx="9">
                  <c:v>462.2719752557739</c:v>
                </c:pt>
              </c:numCache>
            </c:numRef>
          </c:val>
        </c:ser>
        <c:dLbls>
          <c:showLegendKey val="0"/>
          <c:showVal val="0"/>
          <c:showCatName val="0"/>
          <c:showSerName val="0"/>
          <c:showPercent val="0"/>
          <c:showBubbleSize val="0"/>
        </c:dLbls>
        <c:gapWidth val="150"/>
        <c:axId val="2119263696"/>
        <c:axId val="2119266512"/>
      </c:barChart>
      <c:catAx>
        <c:axId val="2119263696"/>
        <c:scaling>
          <c:orientation val="minMax"/>
        </c:scaling>
        <c:delete val="0"/>
        <c:axPos val="b"/>
        <c:numFmt formatCode="General" sourceLinked="1"/>
        <c:majorTickMark val="out"/>
        <c:minorTickMark val="none"/>
        <c:tickLblPos val="nextTo"/>
        <c:txPr>
          <a:bodyPr/>
          <a:lstStyle/>
          <a:p>
            <a:pPr>
              <a:defRPr sz="1400"/>
            </a:pPr>
            <a:endParaRPr lang="en-US"/>
          </a:p>
        </c:txPr>
        <c:crossAx val="2119266512"/>
        <c:crosses val="autoZero"/>
        <c:auto val="1"/>
        <c:lblAlgn val="ctr"/>
        <c:lblOffset val="100"/>
        <c:noMultiLvlLbl val="0"/>
      </c:catAx>
      <c:valAx>
        <c:axId val="2119266512"/>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19263696"/>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VP49_2!$C$4:$C$12</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VP49_2!$D$4:$D$12</c:f>
              <c:numCache>
                <c:formatCode>General</c:formatCode>
                <c:ptCount val="9"/>
                <c:pt idx="0">
                  <c:v>237.892700276645</c:v>
                </c:pt>
                <c:pt idx="1">
                  <c:v>166.411049718235</c:v>
                </c:pt>
                <c:pt idx="2">
                  <c:v>165.457116266141</c:v>
                </c:pt>
                <c:pt idx="3">
                  <c:v>350.363284366506</c:v>
                </c:pt>
                <c:pt idx="4">
                  <c:v>437.171469074687</c:v>
                </c:pt>
                <c:pt idx="5">
                  <c:v>468.494969157864</c:v>
                </c:pt>
                <c:pt idx="6">
                  <c:v>479.032850079095</c:v>
                </c:pt>
                <c:pt idx="7">
                  <c:v>604.917300261477</c:v>
                </c:pt>
                <c:pt idx="8">
                  <c:v>808.016057673492</c:v>
                </c:pt>
              </c:numCache>
            </c:numRef>
          </c:val>
        </c:ser>
        <c:dLbls>
          <c:showLegendKey val="0"/>
          <c:showVal val="0"/>
          <c:showCatName val="0"/>
          <c:showSerName val="0"/>
          <c:showPercent val="0"/>
          <c:showBubbleSize val="0"/>
        </c:dLbls>
        <c:gapWidth val="150"/>
        <c:axId val="2119285376"/>
        <c:axId val="2119288192"/>
      </c:barChart>
      <c:catAx>
        <c:axId val="2119285376"/>
        <c:scaling>
          <c:orientation val="minMax"/>
        </c:scaling>
        <c:delete val="0"/>
        <c:axPos val="b"/>
        <c:numFmt formatCode="General" sourceLinked="1"/>
        <c:majorTickMark val="out"/>
        <c:minorTickMark val="none"/>
        <c:tickLblPos val="nextTo"/>
        <c:txPr>
          <a:bodyPr/>
          <a:lstStyle/>
          <a:p>
            <a:pPr>
              <a:defRPr sz="1400"/>
            </a:pPr>
            <a:endParaRPr lang="en-US"/>
          </a:p>
        </c:txPr>
        <c:crossAx val="2119288192"/>
        <c:crosses val="autoZero"/>
        <c:auto val="1"/>
        <c:lblAlgn val="ctr"/>
        <c:lblOffset val="100"/>
        <c:noMultiLvlLbl val="0"/>
      </c:catAx>
      <c:valAx>
        <c:axId val="2119288192"/>
        <c:scaling>
          <c:orientation val="minMax"/>
        </c:scaling>
        <c:delete val="0"/>
        <c:axPos val="l"/>
        <c:numFmt formatCode="General" sourceLinked="1"/>
        <c:majorTickMark val="out"/>
        <c:minorTickMark val="none"/>
        <c:tickLblPos val="nextTo"/>
        <c:txPr>
          <a:bodyPr/>
          <a:lstStyle/>
          <a:p>
            <a:pPr>
              <a:defRPr sz="1400"/>
            </a:pPr>
            <a:endParaRPr lang="en-US"/>
          </a:p>
        </c:txPr>
        <c:crossAx val="211928537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73"/>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15.4407</c:v>
                </c:pt>
                <c:pt idx="8">
                  <c:v>15.4407</c:v>
                </c:pt>
                <c:pt idx="9">
                  <c:v>15.4407</c:v>
                </c:pt>
                <c:pt idx="10">
                  <c:v>15.4407</c:v>
                </c:pt>
                <c:pt idx="12">
                  <c:v>15.4407</c:v>
                </c:pt>
                <c:pt idx="13">
                  <c:v>15.4407</c:v>
                </c:pt>
                <c:pt idx="14">
                  <c:v>15.4407</c:v>
                </c:pt>
                <c:pt idx="16">
                  <c:v>15.4407</c:v>
                </c:pt>
                <c:pt idx="17">
                  <c:v>15.4407</c:v>
                </c:pt>
                <c:pt idx="18">
                  <c:v>15.4407</c:v>
                </c:pt>
                <c:pt idx="20">
                  <c:v>15.4407</c:v>
                </c:pt>
                <c:pt idx="21">
                  <c:v>15.4407</c:v>
                </c:pt>
                <c:pt idx="22">
                  <c:v>15.4407</c:v>
                </c:pt>
                <c:pt idx="24">
                  <c:v>15.4407</c:v>
                </c:pt>
                <c:pt idx="25">
                  <c:v>15.4407</c:v>
                </c:pt>
                <c:pt idx="26">
                  <c:v>15.4407</c:v>
                </c:pt>
                <c:pt idx="28">
                  <c:v>15.4407</c:v>
                </c:pt>
                <c:pt idx="29">
                  <c:v>15.4407</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16.6173</c:v>
                </c:pt>
                <c:pt idx="8">
                  <c:v>16.6173</c:v>
                </c:pt>
                <c:pt idx="9">
                  <c:v>16.6173</c:v>
                </c:pt>
                <c:pt idx="10">
                  <c:v>16.6173</c:v>
                </c:pt>
                <c:pt idx="12">
                  <c:v>16.6173</c:v>
                </c:pt>
                <c:pt idx="13">
                  <c:v>16.6173</c:v>
                </c:pt>
                <c:pt idx="14">
                  <c:v>16.6173</c:v>
                </c:pt>
                <c:pt idx="16">
                  <c:v>16.6173</c:v>
                </c:pt>
                <c:pt idx="17">
                  <c:v>16.6173</c:v>
                </c:pt>
                <c:pt idx="18">
                  <c:v>16.6173</c:v>
                </c:pt>
                <c:pt idx="20">
                  <c:v>16.6173</c:v>
                </c:pt>
                <c:pt idx="21">
                  <c:v>16.6173</c:v>
                </c:pt>
                <c:pt idx="22">
                  <c:v>16.6173</c:v>
                </c:pt>
                <c:pt idx="24">
                  <c:v>16.6173</c:v>
                </c:pt>
                <c:pt idx="25">
                  <c:v>16.6173</c:v>
                </c:pt>
                <c:pt idx="26">
                  <c:v>16.6173</c:v>
                </c:pt>
                <c:pt idx="28">
                  <c:v>16.6173</c:v>
                </c:pt>
                <c:pt idx="29">
                  <c:v>16.6173</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16.5484</c:v>
                </c:pt>
                <c:pt idx="8">
                  <c:v>16.5484</c:v>
                </c:pt>
                <c:pt idx="9">
                  <c:v>16.5484</c:v>
                </c:pt>
                <c:pt idx="10">
                  <c:v>16.5484</c:v>
                </c:pt>
                <c:pt idx="12">
                  <c:v>16.5484</c:v>
                </c:pt>
                <c:pt idx="13">
                  <c:v>16.5484</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12.5324</c:v>
                </c:pt>
                <c:pt idx="1">
                  <c:v>12.5324</c:v>
                </c:pt>
                <c:pt idx="2">
                  <c:v>12.5324</c:v>
                </c:pt>
                <c:pt idx="3">
                  <c:v>12.5324</c:v>
                </c:pt>
                <c:pt idx="4">
                  <c:v>12.5324</c:v>
                </c:pt>
                <c:pt idx="5">
                  <c:v>12.5324</c:v>
                </c:pt>
                <c:pt idx="7">
                  <c:v>12.5324</c:v>
                </c:pt>
                <c:pt idx="9">
                  <c:v>12.5324</c:v>
                </c:pt>
                <c:pt idx="11">
                  <c:v>12.5324</c:v>
                </c:pt>
                <c:pt idx="13">
                  <c:v>12.5324</c:v>
                </c:pt>
                <c:pt idx="15">
                  <c:v>12.5324</c:v>
                </c:pt>
                <c:pt idx="17">
                  <c:v>12.5324</c:v>
                </c:pt>
                <c:pt idx="19">
                  <c:v>12.5324</c:v>
                </c:pt>
                <c:pt idx="21">
                  <c:v>12.5324</c:v>
                </c:pt>
                <c:pt idx="23">
                  <c:v>12.5324</c:v>
                </c:pt>
                <c:pt idx="25">
                  <c:v>12.5324</c:v>
                </c:pt>
                <c:pt idx="27">
                  <c:v>12.5324</c:v>
                </c:pt>
                <c:pt idx="29">
                  <c:v>12.5324</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16.0028</c:v>
                </c:pt>
                <c:pt idx="1">
                  <c:v>16.0028</c:v>
                </c:pt>
                <c:pt idx="2">
                  <c:v>16.0028</c:v>
                </c:pt>
                <c:pt idx="3">
                  <c:v>16.0028</c:v>
                </c:pt>
                <c:pt idx="4">
                  <c:v>16.0028</c:v>
                </c:pt>
                <c:pt idx="5">
                  <c:v>16.0028</c:v>
                </c:pt>
                <c:pt idx="7">
                  <c:v>16.0028</c:v>
                </c:pt>
                <c:pt idx="9">
                  <c:v>16.0028</c:v>
                </c:pt>
                <c:pt idx="11">
                  <c:v>16.0028</c:v>
                </c:pt>
                <c:pt idx="13">
                  <c:v>16.0028</c:v>
                </c:pt>
                <c:pt idx="15">
                  <c:v>16.0028</c:v>
                </c:pt>
                <c:pt idx="17">
                  <c:v>16.0028</c:v>
                </c:pt>
                <c:pt idx="19">
                  <c:v>16.0028</c:v>
                </c:pt>
                <c:pt idx="21">
                  <c:v>16.0028</c:v>
                </c:pt>
                <c:pt idx="23">
                  <c:v>16.0028</c:v>
                </c:pt>
                <c:pt idx="25">
                  <c:v>16.0028</c:v>
                </c:pt>
                <c:pt idx="27">
                  <c:v>16.0028</c:v>
                </c:pt>
                <c:pt idx="29">
                  <c:v>16.0028</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18.6621</c:v>
                </c:pt>
                <c:pt idx="1">
                  <c:v>18.6621</c:v>
                </c:pt>
                <c:pt idx="2">
                  <c:v>18.6621</c:v>
                </c:pt>
                <c:pt idx="3">
                  <c:v>18.6621</c:v>
                </c:pt>
                <c:pt idx="4">
                  <c:v>18.6621</c:v>
                </c:pt>
                <c:pt idx="5">
                  <c:v>18.6621</c:v>
                </c:pt>
                <c:pt idx="7">
                  <c:v>18.6621</c:v>
                </c:pt>
                <c:pt idx="9">
                  <c:v>18.6621</c:v>
                </c:pt>
                <c:pt idx="11">
                  <c:v>18.6621</c:v>
                </c:pt>
                <c:pt idx="13">
                  <c:v>18.6621</c:v>
                </c:pt>
                <c:pt idx="15">
                  <c:v>18.6621</c:v>
                </c:pt>
                <c:pt idx="17">
                  <c:v>18.6621</c:v>
                </c:pt>
                <c:pt idx="19">
                  <c:v>18.6621</c:v>
                </c:pt>
                <c:pt idx="21">
                  <c:v>18.6621</c:v>
                </c:pt>
                <c:pt idx="23">
                  <c:v>18.6621</c:v>
                </c:pt>
                <c:pt idx="25">
                  <c:v>18.6621</c:v>
                </c:pt>
                <c:pt idx="27">
                  <c:v>18.6621</c:v>
                </c:pt>
                <c:pt idx="29">
                  <c:v>18.6621</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20.939</c:v>
                </c:pt>
                <c:pt idx="1">
                  <c:v>20.939</c:v>
                </c:pt>
                <c:pt idx="2">
                  <c:v>20.939</c:v>
                </c:pt>
                <c:pt idx="3">
                  <c:v>20.939</c:v>
                </c:pt>
                <c:pt idx="4">
                  <c:v>20.939</c:v>
                </c:pt>
                <c:pt idx="5">
                  <c:v>20.939</c:v>
                </c:pt>
                <c:pt idx="7">
                  <c:v>20.939</c:v>
                </c:pt>
                <c:pt idx="9">
                  <c:v>20.939</c:v>
                </c:pt>
                <c:pt idx="11">
                  <c:v>20.939</c:v>
                </c:pt>
                <c:pt idx="13">
                  <c:v>20.939</c:v>
                </c:pt>
                <c:pt idx="15">
                  <c:v>20.939</c:v>
                </c:pt>
                <c:pt idx="17">
                  <c:v>20.939</c:v>
                </c:pt>
                <c:pt idx="19">
                  <c:v>20.939</c:v>
                </c:pt>
                <c:pt idx="21">
                  <c:v>20.939</c:v>
                </c:pt>
                <c:pt idx="23">
                  <c:v>20.939</c:v>
                </c:pt>
                <c:pt idx="25">
                  <c:v>20.939</c:v>
                </c:pt>
                <c:pt idx="27">
                  <c:v>20.939</c:v>
                </c:pt>
                <c:pt idx="29">
                  <c:v>20.939</c:v>
                </c:pt>
              </c:numCache>
            </c:numRef>
          </c:val>
          <c:smooth val="0"/>
        </c:ser>
        <c:dLbls>
          <c:showLegendKey val="0"/>
          <c:showVal val="0"/>
          <c:showCatName val="0"/>
          <c:showSerName val="0"/>
          <c:showPercent val="0"/>
          <c:showBubbleSize val="0"/>
        </c:dLbls>
        <c:marker val="1"/>
        <c:smooth val="0"/>
        <c:axId val="2124332624"/>
        <c:axId val="2124337664"/>
      </c:lineChart>
      <c:catAx>
        <c:axId val="212433262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4337664"/>
        <c:crosses val="autoZero"/>
        <c:auto val="1"/>
        <c:lblAlgn val="ctr"/>
        <c:lblOffset val="100"/>
        <c:tickLblSkip val="5"/>
        <c:tickMarkSkip val="5"/>
        <c:noMultiLvlLbl val="0"/>
      </c:catAx>
      <c:valAx>
        <c:axId val="2124337664"/>
        <c:scaling>
          <c:orientation val="minMax"/>
        </c:scaling>
        <c:delete val="0"/>
        <c:axPos val="l"/>
        <c:majorGridlines/>
        <c:title>
          <c:tx>
            <c:rich>
              <a:bodyPr/>
              <a:lstStyle/>
              <a:p>
                <a:pPr>
                  <a:defRPr sz="1800" b="0"/>
                </a:pPr>
                <a:r>
                  <a:rPr lang="de-DE" sz="1800" b="0" dirty="0" err="1" smtClean="0"/>
                  <a:t>Heating</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4332624"/>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pivotSource>
    <c:name>[Struct_Results_v16_ALL_E85.xlsx]Tabelle1!PivotTable1</c:name>
    <c:fmtId val="144"/>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dash"/>
          </a:ln>
        </c:spPr>
        <c:dLbl>
          <c:idx val="0"/>
          <c:delete val="1"/>
          <c:extLst>
            <c:ext xmlns:c15="http://schemas.microsoft.com/office/drawing/2012/chart" uri="{CE6537A1-D6FC-4f65-9D91-7224C49458BB}"/>
          </c:extLst>
        </c:dLbl>
      </c:pivotFmt>
      <c:pivotFmt>
        <c:idx val="22"/>
        <c:spPr>
          <a:ln>
            <a:prstDash val="dash"/>
          </a:ln>
        </c:spPr>
        <c:dLbl>
          <c:idx val="0"/>
          <c:delete val="1"/>
          <c:extLst>
            <c:ext xmlns:c15="http://schemas.microsoft.com/office/drawing/2012/chart" uri="{CE6537A1-D6FC-4f65-9D91-7224C49458BB}"/>
          </c:extLst>
        </c:dLbl>
      </c:pivotFmt>
      <c:pivotFmt>
        <c:idx val="23"/>
        <c:spPr>
          <a:ln>
            <a:prstDash val="dash"/>
          </a:ln>
        </c:spPr>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Tabelle1!$B$3:$B$5</c:f>
              <c:strCache>
                <c:ptCount val="1"/>
                <c:pt idx="0">
                  <c:v>VP50_1_H500_V150_C45_MF_285 - Summe von Percent - Heat inside tool/Total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Tabelle1!$B$6:$B$24</c:f>
              <c:numCache>
                <c:formatCode>General</c:formatCode>
                <c:ptCount val="18"/>
                <c:pt idx="0">
                  <c:v>0.136216671077282</c:v>
                </c:pt>
                <c:pt idx="1">
                  <c:v>0.129473808820158</c:v>
                </c:pt>
                <c:pt idx="2">
                  <c:v>0.122413848876666</c:v>
                </c:pt>
                <c:pt idx="3">
                  <c:v>0.118124065257977</c:v>
                </c:pt>
                <c:pt idx="4">
                  <c:v>0.114035244416853</c:v>
                </c:pt>
                <c:pt idx="5">
                  <c:v>0.110351902780149</c:v>
                </c:pt>
                <c:pt idx="6">
                  <c:v>0.10746082798212</c:v>
                </c:pt>
                <c:pt idx="7">
                  <c:v>0.104799505784245</c:v>
                </c:pt>
                <c:pt idx="8">
                  <c:v>0.104719779096725</c:v>
                </c:pt>
                <c:pt idx="9">
                  <c:v>0.105169447017517</c:v>
                </c:pt>
                <c:pt idx="10">
                  <c:v>0.100199026951628</c:v>
                </c:pt>
                <c:pt idx="11">
                  <c:v>0.0976347918466393</c:v>
                </c:pt>
                <c:pt idx="12">
                  <c:v>0.0944812478129044</c:v>
                </c:pt>
                <c:pt idx="13">
                  <c:v>0.0913735848831583</c:v>
                </c:pt>
                <c:pt idx="14">
                  <c:v>0.087008010644203</c:v>
                </c:pt>
                <c:pt idx="15">
                  <c:v>0.0841657677851827</c:v>
                </c:pt>
                <c:pt idx="16">
                  <c:v>0.0830779498983634</c:v>
                </c:pt>
                <c:pt idx="17">
                  <c:v>0.0541089384616568</c:v>
                </c:pt>
              </c:numCache>
            </c:numRef>
          </c:val>
          <c:smooth val="0"/>
        </c:ser>
        <c:ser>
          <c:idx val="1"/>
          <c:order val="1"/>
          <c:tx>
            <c:strRef>
              <c:f>Tabelle1!$C$3:$C$5</c:f>
              <c:strCache>
                <c:ptCount val="1"/>
                <c:pt idx="0">
                  <c:v>VP50_1_H500_V150_C45_MF_285 - Summe von Percent - Heat through chip/Total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Tabelle1!$C$6:$C$24</c:f>
              <c:numCache>
                <c:formatCode>General</c:formatCode>
                <c:ptCount val="18"/>
                <c:pt idx="0">
                  <c:v>0.62650307145571</c:v>
                </c:pt>
                <c:pt idx="1">
                  <c:v>0.638120597343123</c:v>
                </c:pt>
                <c:pt idx="2">
                  <c:v>0.658026579007579</c:v>
                </c:pt>
                <c:pt idx="3">
                  <c:v>0.673979142197435</c:v>
                </c:pt>
                <c:pt idx="4">
                  <c:v>0.707024951527332</c:v>
                </c:pt>
                <c:pt idx="5">
                  <c:v>0.700434579536138</c:v>
                </c:pt>
                <c:pt idx="6">
                  <c:v>0.68970614172991</c:v>
                </c:pt>
                <c:pt idx="7">
                  <c:v>0.677567166401248</c:v>
                </c:pt>
                <c:pt idx="8">
                  <c:v>0.671387788891402</c:v>
                </c:pt>
                <c:pt idx="9">
                  <c:v>0.666812785570546</c:v>
                </c:pt>
                <c:pt idx="10">
                  <c:v>0.657975901886896</c:v>
                </c:pt>
                <c:pt idx="11">
                  <c:v>0.668055722434499</c:v>
                </c:pt>
                <c:pt idx="12">
                  <c:v>0.66678038177652</c:v>
                </c:pt>
                <c:pt idx="13">
                  <c:v>0.675526607611949</c:v>
                </c:pt>
                <c:pt idx="14">
                  <c:v>0.690194654803712</c:v>
                </c:pt>
                <c:pt idx="15">
                  <c:v>0.69353502319424</c:v>
                </c:pt>
                <c:pt idx="16">
                  <c:v>0.704063983241755</c:v>
                </c:pt>
                <c:pt idx="17">
                  <c:v>0.685494775523955</c:v>
                </c:pt>
              </c:numCache>
            </c:numRef>
          </c:val>
          <c:smooth val="0"/>
        </c:ser>
        <c:ser>
          <c:idx val="2"/>
          <c:order val="2"/>
          <c:tx>
            <c:strRef>
              <c:f>Tabelle1!$D$3:$D$5</c:f>
              <c:strCache>
                <c:ptCount val="1"/>
                <c:pt idx="0">
                  <c:v>VP50_1_H500_V150_C45_MF_285 - Summe von Percent - Heat through workpiece/Total heat</c:v>
                </c:pt>
              </c:strCache>
            </c:strRef>
          </c:tx>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Tabelle1!$D$6:$D$24</c:f>
              <c:numCache>
                <c:formatCode>General</c:formatCode>
                <c:ptCount val="18"/>
                <c:pt idx="0">
                  <c:v>0.234398628809272</c:v>
                </c:pt>
                <c:pt idx="1">
                  <c:v>0.229514525509459</c:v>
                </c:pt>
                <c:pt idx="2">
                  <c:v>0.216659497862734</c:v>
                </c:pt>
                <c:pt idx="3">
                  <c:v>0.204996718291568</c:v>
                </c:pt>
                <c:pt idx="4">
                  <c:v>0.176039729802794</c:v>
                </c:pt>
                <c:pt idx="5">
                  <c:v>0.186335146760101</c:v>
                </c:pt>
                <c:pt idx="6">
                  <c:v>0.199945056264276</c:v>
                </c:pt>
                <c:pt idx="7">
                  <c:v>0.214733253561487</c:v>
                </c:pt>
                <c:pt idx="8">
                  <c:v>0.220992357758853</c:v>
                </c:pt>
                <c:pt idx="9">
                  <c:v>0.225117693158917</c:v>
                </c:pt>
                <c:pt idx="10">
                  <c:v>0.238950019437949</c:v>
                </c:pt>
                <c:pt idx="11">
                  <c:v>0.231421511695167</c:v>
                </c:pt>
                <c:pt idx="12">
                  <c:v>0.23585674175284</c:v>
                </c:pt>
                <c:pt idx="13">
                  <c:v>0.230205692965873</c:v>
                </c:pt>
                <c:pt idx="14">
                  <c:v>0.219909360528391</c:v>
                </c:pt>
                <c:pt idx="15">
                  <c:v>0.219420838096965</c:v>
                </c:pt>
                <c:pt idx="16">
                  <c:v>0.209973238310874</c:v>
                </c:pt>
                <c:pt idx="17">
                  <c:v>0.257514657356653</c:v>
                </c:pt>
              </c:numCache>
            </c:numRef>
          </c:val>
          <c:smooth val="0"/>
        </c:ser>
        <c:ser>
          <c:idx val="3"/>
          <c:order val="3"/>
          <c:tx>
            <c:strRef>
              <c:f>Tabelle1!$E$3:$E$5</c:f>
              <c:strCache>
                <c:ptCount val="1"/>
                <c:pt idx="0">
                  <c:v>VP50_2_H500_V150_C45_MF_285 - Summe von Percent - Heat inside tool/Total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Tabelle1!$E$6:$E$24</c:f>
              <c:numCache>
                <c:formatCode>General</c:formatCode>
                <c:ptCount val="18"/>
                <c:pt idx="0">
                  <c:v>0.13554655760393</c:v>
                </c:pt>
                <c:pt idx="1">
                  <c:v>0.132863103826683</c:v>
                </c:pt>
                <c:pt idx="2">
                  <c:v>0.124008745645282</c:v>
                </c:pt>
                <c:pt idx="3">
                  <c:v>0.120470607855842</c:v>
                </c:pt>
                <c:pt idx="4">
                  <c:v>0.114361550133534</c:v>
                </c:pt>
                <c:pt idx="5">
                  <c:v>0.111060698633499</c:v>
                </c:pt>
                <c:pt idx="6">
                  <c:v>0.11061412516896</c:v>
                </c:pt>
                <c:pt idx="7">
                  <c:v>0.107292833388588</c:v>
                </c:pt>
                <c:pt idx="8">
                  <c:v>0.103885051639029</c:v>
                </c:pt>
                <c:pt idx="9">
                  <c:v>0.108063263416005</c:v>
                </c:pt>
                <c:pt idx="10">
                  <c:v>0.104160288923657</c:v>
                </c:pt>
                <c:pt idx="11">
                  <c:v>0.0996694540792698</c:v>
                </c:pt>
                <c:pt idx="12">
                  <c:v>0.0957327381282408</c:v>
                </c:pt>
                <c:pt idx="13">
                  <c:v>0.0914822739385138</c:v>
                </c:pt>
                <c:pt idx="14">
                  <c:v>0.0887659674041045</c:v>
                </c:pt>
                <c:pt idx="15">
                  <c:v>0.0878694133912632</c:v>
                </c:pt>
                <c:pt idx="16">
                  <c:v>0.0854116738263381</c:v>
                </c:pt>
                <c:pt idx="17">
                  <c:v>0.0532713468726162</c:v>
                </c:pt>
              </c:numCache>
            </c:numRef>
          </c:val>
          <c:smooth val="0"/>
        </c:ser>
        <c:ser>
          <c:idx val="4"/>
          <c:order val="4"/>
          <c:tx>
            <c:strRef>
              <c:f>Tabelle1!$F$3:$F$5</c:f>
              <c:strCache>
                <c:ptCount val="1"/>
                <c:pt idx="0">
                  <c:v>VP50_2_H500_V150_C45_MF_285 - Summe von Percent - Heat through chip/Total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Tabelle1!$F$6:$F$24</c:f>
              <c:numCache>
                <c:formatCode>General</c:formatCode>
                <c:ptCount val="18"/>
                <c:pt idx="0">
                  <c:v>0.641500783451384</c:v>
                </c:pt>
                <c:pt idx="1">
                  <c:v>0.659390388460201</c:v>
                </c:pt>
                <c:pt idx="2">
                  <c:v>0.659554687090101</c:v>
                </c:pt>
                <c:pt idx="3">
                  <c:v>0.69393931117423</c:v>
                </c:pt>
                <c:pt idx="4">
                  <c:v>0.730288256483502</c:v>
                </c:pt>
                <c:pt idx="5">
                  <c:v>0.715348717787978</c:v>
                </c:pt>
                <c:pt idx="6">
                  <c:v>0.711193375760833</c:v>
                </c:pt>
                <c:pt idx="7">
                  <c:v>0.694049946576595</c:v>
                </c:pt>
                <c:pt idx="8">
                  <c:v>0.691274322350323</c:v>
                </c:pt>
                <c:pt idx="9">
                  <c:v>0.677647810932061</c:v>
                </c:pt>
                <c:pt idx="10">
                  <c:v>0.685559041237109</c:v>
                </c:pt>
                <c:pt idx="11">
                  <c:v>0.67657497714119</c:v>
                </c:pt>
                <c:pt idx="12">
                  <c:v>0.689683447736519</c:v>
                </c:pt>
                <c:pt idx="13">
                  <c:v>0.68217036153138</c:v>
                </c:pt>
                <c:pt idx="14">
                  <c:v>0.695736951921356</c:v>
                </c:pt>
                <c:pt idx="15">
                  <c:v>0.698977397303274</c:v>
                </c:pt>
                <c:pt idx="16">
                  <c:v>0.701648766592751</c:v>
                </c:pt>
                <c:pt idx="17">
                  <c:v>0.673307914578857</c:v>
                </c:pt>
              </c:numCache>
            </c:numRef>
          </c:val>
          <c:smooth val="0"/>
        </c:ser>
        <c:ser>
          <c:idx val="5"/>
          <c:order val="5"/>
          <c:tx>
            <c:strRef>
              <c:f>Tabelle1!$G$3:$G$5</c:f>
              <c:strCache>
                <c:ptCount val="1"/>
                <c:pt idx="0">
                  <c:v>VP50_2_H500_V150_C45_MF_285 - Summe von Percent - Heat through workpiece/Total heat</c:v>
                </c:pt>
              </c:strCache>
            </c:strRef>
          </c:tx>
          <c:spPr>
            <a:ln>
              <a:prstDash val="dash"/>
            </a:ln>
          </c:spPr>
          <c:marker>
            <c:spPr>
              <a:ln>
                <a:prstDash val="dash"/>
              </a:ln>
            </c:spPr>
          </c:marker>
          <c:cat>
            <c:strRef>
              <c:f>Tabelle1!$A$6:$A$24</c:f>
              <c:strCache>
                <c:ptCount val="18"/>
                <c:pt idx="0">
                  <c:v>70,43</c:v>
                </c:pt>
                <c:pt idx="1">
                  <c:v>78,05</c:v>
                </c:pt>
                <c:pt idx="2">
                  <c:v>85,67</c:v>
                </c:pt>
                <c:pt idx="3">
                  <c:v>93,29</c:v>
                </c:pt>
                <c:pt idx="4">
                  <c:v>100,91</c:v>
                </c:pt>
                <c:pt idx="5">
                  <c:v>108,54</c:v>
                </c:pt>
                <c:pt idx="6">
                  <c:v>116,16</c:v>
                </c:pt>
                <c:pt idx="7">
                  <c:v>123,78</c:v>
                </c:pt>
                <c:pt idx="8">
                  <c:v>131,40</c:v>
                </c:pt>
                <c:pt idx="9">
                  <c:v>139,02</c:v>
                </c:pt>
                <c:pt idx="10">
                  <c:v>146,65</c:v>
                </c:pt>
                <c:pt idx="11">
                  <c:v>154,27</c:v>
                </c:pt>
                <c:pt idx="12">
                  <c:v>161,89</c:v>
                </c:pt>
                <c:pt idx="13">
                  <c:v>169,51</c:v>
                </c:pt>
                <c:pt idx="14">
                  <c:v>177,13</c:v>
                </c:pt>
                <c:pt idx="15">
                  <c:v>184,76</c:v>
                </c:pt>
                <c:pt idx="16">
                  <c:v>192,38</c:v>
                </c:pt>
                <c:pt idx="17">
                  <c:v>200,00</c:v>
                </c:pt>
              </c:strCache>
            </c:strRef>
          </c:cat>
          <c:val>
            <c:numRef>
              <c:f>Tabelle1!$G$6:$G$24</c:f>
              <c:numCache>
                <c:formatCode>General</c:formatCode>
                <c:ptCount val="18"/>
                <c:pt idx="0">
                  <c:v>0.219962761809608</c:v>
                </c:pt>
                <c:pt idx="1">
                  <c:v>0.204763195845005</c:v>
                </c:pt>
                <c:pt idx="2">
                  <c:v>0.213463551902667</c:v>
                </c:pt>
                <c:pt idx="3">
                  <c:v>0.18260018383485</c:v>
                </c:pt>
                <c:pt idx="4">
                  <c:v>0.152366881514854</c:v>
                </c:pt>
                <c:pt idx="5">
                  <c:v>0.170597467646069</c:v>
                </c:pt>
                <c:pt idx="6">
                  <c:v>0.175199383137753</c:v>
                </c:pt>
                <c:pt idx="7">
                  <c:v>0.195660930509636</c:v>
                </c:pt>
                <c:pt idx="8">
                  <c:v>0.201864117977226</c:v>
                </c:pt>
                <c:pt idx="9">
                  <c:v>0.211315910289983</c:v>
                </c:pt>
                <c:pt idx="10">
                  <c:v>0.207290772704157</c:v>
                </c:pt>
                <c:pt idx="11">
                  <c:v>0.220779060746118</c:v>
                </c:pt>
                <c:pt idx="12">
                  <c:v>0.21158752461006</c:v>
                </c:pt>
                <c:pt idx="13">
                  <c:v>0.223374349168155</c:v>
                </c:pt>
                <c:pt idx="14">
                  <c:v>0.212517141691887</c:v>
                </c:pt>
                <c:pt idx="15">
                  <c:v>0.210173250322811</c:v>
                </c:pt>
                <c:pt idx="16">
                  <c:v>0.209966544218959</c:v>
                </c:pt>
                <c:pt idx="17">
                  <c:v>0.270447723186576</c:v>
                </c:pt>
              </c:numCache>
            </c:numRef>
          </c:val>
          <c:smooth val="0"/>
        </c:ser>
        <c:dLbls>
          <c:showLegendKey val="0"/>
          <c:showVal val="0"/>
          <c:showCatName val="0"/>
          <c:showSerName val="0"/>
          <c:showPercent val="0"/>
          <c:showBubbleSize val="0"/>
        </c:dLbls>
        <c:marker val="1"/>
        <c:smooth val="0"/>
        <c:axId val="2119419664"/>
        <c:axId val="2119424576"/>
      </c:lineChart>
      <c:catAx>
        <c:axId val="2119419664"/>
        <c:scaling>
          <c:orientation val="minMax"/>
        </c:scaling>
        <c:delete val="0"/>
        <c:axPos val="b"/>
        <c:title>
          <c:tx>
            <c:rich>
              <a:bodyPr/>
              <a:lstStyle/>
              <a:p>
                <a:pPr>
                  <a:defRPr/>
                </a:pPr>
                <a:r>
                  <a:rPr lang="de-DE" dirty="0"/>
                  <a:t>Workpiece </a:t>
                </a:r>
                <a:r>
                  <a:rPr lang="de-DE" dirty="0" err="1"/>
                  <a:t>position</a:t>
                </a:r>
                <a:r>
                  <a:rPr lang="de-DE" dirty="0"/>
                  <a:t> [mm]</a:t>
                </a:r>
              </a:p>
            </c:rich>
          </c:tx>
          <c:overlay val="0"/>
        </c:title>
        <c:majorTickMark val="none"/>
        <c:minorTickMark val="none"/>
        <c:tickLblPos val="nextTo"/>
        <c:crossAx val="2119424576"/>
        <c:crosses val="autoZero"/>
        <c:auto val="1"/>
        <c:lblAlgn val="ctr"/>
        <c:lblOffset val="100"/>
        <c:tickLblSkip val="5"/>
        <c:tickMarkSkip val="5"/>
        <c:noMultiLvlLbl val="0"/>
      </c:catAx>
      <c:valAx>
        <c:axId val="2119424576"/>
        <c:scaling>
          <c:orientation val="minMax"/>
        </c:scaling>
        <c:delete val="0"/>
        <c:axPos val="l"/>
        <c:majorGridlines/>
        <c:title>
          <c:tx>
            <c:rich>
              <a:bodyPr/>
              <a:lstStyle/>
              <a:p>
                <a:pPr>
                  <a:defRPr/>
                </a:pPr>
                <a:r>
                  <a:rPr lang="de-DE"/>
                  <a:t>Heat partition ratios</a:t>
                </a:r>
              </a:p>
            </c:rich>
          </c:tx>
          <c:overlay val="0"/>
        </c:title>
        <c:numFmt formatCode="General" sourceLinked="1"/>
        <c:majorTickMark val="none"/>
        <c:minorTickMark val="none"/>
        <c:tickLblPos val="nextTo"/>
        <c:crossAx val="2119419664"/>
        <c:crosses val="autoZero"/>
        <c:crossBetween val="between"/>
      </c:valAx>
    </c:plotArea>
    <c:plotVisOnly val="1"/>
    <c:dispBlanksAs val="span"/>
    <c:showDLblsOverMax val="0"/>
  </c:chart>
  <c:txPr>
    <a:bodyPr/>
    <a:lstStyle/>
    <a:p>
      <a:pPr>
        <a:defRPr sz="1800"/>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VP50_1!$C$16:$C$26</c:f>
              <c:numCache>
                <c:formatCode>General</c:formatCode>
                <c:ptCount val="11"/>
                <c:pt idx="0">
                  <c:v>600.0</c:v>
                </c:pt>
                <c:pt idx="1">
                  <c:v>560.0</c:v>
                </c:pt>
                <c:pt idx="2">
                  <c:v>520.0</c:v>
                </c:pt>
                <c:pt idx="3">
                  <c:v>480.0</c:v>
                </c:pt>
                <c:pt idx="4">
                  <c:v>440.0</c:v>
                </c:pt>
                <c:pt idx="5">
                  <c:v>400.0</c:v>
                </c:pt>
                <c:pt idx="6">
                  <c:v>360.0</c:v>
                </c:pt>
                <c:pt idx="7">
                  <c:v>320.0</c:v>
                </c:pt>
                <c:pt idx="8">
                  <c:v>280.0</c:v>
                </c:pt>
                <c:pt idx="9">
                  <c:v>240.0</c:v>
                </c:pt>
                <c:pt idx="10">
                  <c:v>200.0</c:v>
                </c:pt>
              </c:numCache>
            </c:numRef>
          </c:cat>
          <c:val>
            <c:numRef>
              <c:f>VP50_1!$D$16:$D$26</c:f>
              <c:numCache>
                <c:formatCode>General</c:formatCode>
                <c:ptCount val="11"/>
                <c:pt idx="0">
                  <c:v>63.85271133539629</c:v>
                </c:pt>
                <c:pt idx="1">
                  <c:v>560.250520449797</c:v>
                </c:pt>
                <c:pt idx="2">
                  <c:v>251.275666929698</c:v>
                </c:pt>
                <c:pt idx="3">
                  <c:v>252.260794016244</c:v>
                </c:pt>
                <c:pt idx="4">
                  <c:v>230.266214752051</c:v>
                </c:pt>
                <c:pt idx="5">
                  <c:v>211.369691782791</c:v>
                </c:pt>
                <c:pt idx="6">
                  <c:v>220.381077578101</c:v>
                </c:pt>
                <c:pt idx="7">
                  <c:v>278.852031693721</c:v>
                </c:pt>
                <c:pt idx="8">
                  <c:v>347.004302743726</c:v>
                </c:pt>
                <c:pt idx="9">
                  <c:v>400.812851550691</c:v>
                </c:pt>
                <c:pt idx="10">
                  <c:v>385.5390327611439</c:v>
                </c:pt>
              </c:numCache>
            </c:numRef>
          </c:val>
        </c:ser>
        <c:dLbls>
          <c:showLegendKey val="0"/>
          <c:showVal val="0"/>
          <c:showCatName val="0"/>
          <c:showSerName val="0"/>
          <c:showPercent val="0"/>
          <c:showBubbleSize val="0"/>
        </c:dLbls>
        <c:gapWidth val="150"/>
        <c:axId val="2121435632"/>
        <c:axId val="2125361312"/>
      </c:barChart>
      <c:catAx>
        <c:axId val="2121435632"/>
        <c:scaling>
          <c:orientation val="minMax"/>
        </c:scaling>
        <c:delete val="0"/>
        <c:axPos val="b"/>
        <c:numFmt formatCode="General" sourceLinked="1"/>
        <c:majorTickMark val="out"/>
        <c:minorTickMark val="none"/>
        <c:tickLblPos val="nextTo"/>
        <c:txPr>
          <a:bodyPr/>
          <a:lstStyle/>
          <a:p>
            <a:pPr>
              <a:defRPr sz="1400"/>
            </a:pPr>
            <a:endParaRPr lang="en-US"/>
          </a:p>
        </c:txPr>
        <c:crossAx val="2125361312"/>
        <c:crosses val="autoZero"/>
        <c:auto val="1"/>
        <c:lblAlgn val="ctr"/>
        <c:lblOffset val="100"/>
        <c:noMultiLvlLbl val="0"/>
      </c:catAx>
      <c:valAx>
        <c:axId val="2125361312"/>
        <c:scaling>
          <c:orientation val="minMax"/>
          <c:max val="1000.0"/>
        </c:scaling>
        <c:delete val="0"/>
        <c:axPos val="l"/>
        <c:numFmt formatCode="General" sourceLinked="1"/>
        <c:majorTickMark val="out"/>
        <c:minorTickMark val="none"/>
        <c:tickLblPos val="nextTo"/>
        <c:txPr>
          <a:bodyPr/>
          <a:lstStyle/>
          <a:p>
            <a:pPr>
              <a:defRPr sz="1400"/>
            </a:pPr>
            <a:endParaRPr lang="en-US"/>
          </a:p>
        </c:txPr>
        <c:crossAx val="2121435632"/>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927977038213"/>
          <c:y val="0.207498111516548"/>
          <c:w val="0.796686256213815"/>
          <c:h val="0.662084629665194"/>
        </c:manualLayout>
      </c:layout>
      <c:barChart>
        <c:barDir val="col"/>
        <c:grouping val="clustered"/>
        <c:varyColors val="0"/>
        <c:ser>
          <c:idx val="0"/>
          <c:order val="0"/>
          <c:tx>
            <c:v>Heat flow through the isothermal lines</c:v>
          </c:tx>
          <c:invertIfNegative val="0"/>
          <c:cat>
            <c:numRef>
              <c:f>VP50_1!$C$4:$C$12</c:f>
              <c:numCache>
                <c:formatCode>General</c:formatCode>
                <c:ptCount val="9"/>
                <c:pt idx="0">
                  <c:v>520.0</c:v>
                </c:pt>
                <c:pt idx="1">
                  <c:v>480.0</c:v>
                </c:pt>
                <c:pt idx="2">
                  <c:v>440.0</c:v>
                </c:pt>
                <c:pt idx="3">
                  <c:v>400.0</c:v>
                </c:pt>
                <c:pt idx="4">
                  <c:v>360.0</c:v>
                </c:pt>
                <c:pt idx="5">
                  <c:v>320.0</c:v>
                </c:pt>
                <c:pt idx="6">
                  <c:v>280.0</c:v>
                </c:pt>
                <c:pt idx="7">
                  <c:v>240.0</c:v>
                </c:pt>
                <c:pt idx="8">
                  <c:v>200.0</c:v>
                </c:pt>
              </c:numCache>
            </c:numRef>
          </c:cat>
          <c:val>
            <c:numRef>
              <c:f>VP50_1!$D$4:$D$12</c:f>
              <c:numCache>
                <c:formatCode>General</c:formatCode>
                <c:ptCount val="9"/>
                <c:pt idx="0">
                  <c:v>279.47</c:v>
                </c:pt>
                <c:pt idx="1">
                  <c:v>190.28</c:v>
                </c:pt>
                <c:pt idx="2">
                  <c:v>318.99</c:v>
                </c:pt>
                <c:pt idx="3">
                  <c:v>368.67</c:v>
                </c:pt>
                <c:pt idx="4">
                  <c:v>455.56</c:v>
                </c:pt>
                <c:pt idx="5">
                  <c:v>463.8</c:v>
                </c:pt>
                <c:pt idx="6">
                  <c:v>546.98</c:v>
                </c:pt>
                <c:pt idx="7">
                  <c:v>679.2</c:v>
                </c:pt>
                <c:pt idx="8">
                  <c:v>834.14</c:v>
                </c:pt>
              </c:numCache>
            </c:numRef>
          </c:val>
        </c:ser>
        <c:dLbls>
          <c:showLegendKey val="0"/>
          <c:showVal val="0"/>
          <c:showCatName val="0"/>
          <c:showSerName val="0"/>
          <c:showPercent val="0"/>
          <c:showBubbleSize val="0"/>
        </c:dLbls>
        <c:gapWidth val="150"/>
        <c:axId val="2136510704"/>
        <c:axId val="2121357840"/>
      </c:barChart>
      <c:catAx>
        <c:axId val="2136510704"/>
        <c:scaling>
          <c:orientation val="minMax"/>
        </c:scaling>
        <c:delete val="0"/>
        <c:axPos val="b"/>
        <c:numFmt formatCode="General" sourceLinked="1"/>
        <c:majorTickMark val="out"/>
        <c:minorTickMark val="none"/>
        <c:tickLblPos val="nextTo"/>
        <c:txPr>
          <a:bodyPr/>
          <a:lstStyle/>
          <a:p>
            <a:pPr>
              <a:defRPr sz="1400"/>
            </a:pPr>
            <a:endParaRPr lang="en-US"/>
          </a:p>
        </c:txPr>
        <c:crossAx val="2121357840"/>
        <c:crosses val="autoZero"/>
        <c:auto val="1"/>
        <c:lblAlgn val="ctr"/>
        <c:lblOffset val="100"/>
        <c:noMultiLvlLbl val="0"/>
      </c:catAx>
      <c:valAx>
        <c:axId val="2121357840"/>
        <c:scaling>
          <c:orientation val="minMax"/>
        </c:scaling>
        <c:delete val="0"/>
        <c:axPos val="l"/>
        <c:numFmt formatCode="General" sourceLinked="1"/>
        <c:majorTickMark val="out"/>
        <c:minorTickMark val="none"/>
        <c:tickLblPos val="nextTo"/>
        <c:txPr>
          <a:bodyPr/>
          <a:lstStyle/>
          <a:p>
            <a:pPr>
              <a:defRPr sz="1400"/>
            </a:pPr>
            <a:endParaRPr lang="en-US"/>
          </a:p>
        </c:txPr>
        <c:crossAx val="2136510704"/>
        <c:crosses val="autoZero"/>
        <c:crossBetween val="between"/>
      </c:valAx>
    </c:plotArea>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6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0.606755412653708</c:v>
                </c:pt>
                <c:pt idx="1">
                  <c:v>0.66905538884772</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0.650077467272128</c:v>
                </c:pt>
                <c:pt idx="1">
                  <c:v>0.677225967044271</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0">
                  <c:v>0.665243877724583</c:v>
                </c:pt>
                <c:pt idx="1">
                  <c:v>0.660841961649921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0.677567166401248</c:v>
                </c:pt>
              </c:numCache>
            </c:numRef>
          </c:val>
          <c:smooth val="0"/>
        </c:ser>
        <c:dLbls>
          <c:showLegendKey val="0"/>
          <c:showVal val="0"/>
          <c:showCatName val="0"/>
          <c:showSerName val="0"/>
          <c:showPercent val="0"/>
          <c:showBubbleSize val="0"/>
        </c:dLbls>
        <c:marker val="1"/>
        <c:smooth val="0"/>
        <c:axId val="2128333488"/>
        <c:axId val="2130514960"/>
      </c:lineChart>
      <c:catAx>
        <c:axId val="2128333488"/>
        <c:scaling>
          <c:orientation val="minMax"/>
        </c:scaling>
        <c:delete val="0"/>
        <c:axPos val="b"/>
        <c:majorTickMark val="none"/>
        <c:minorTickMark val="none"/>
        <c:tickLblPos val="nextTo"/>
        <c:txPr>
          <a:bodyPr/>
          <a:lstStyle/>
          <a:p>
            <a:pPr>
              <a:defRPr sz="1200"/>
            </a:pPr>
            <a:endParaRPr lang="en-US"/>
          </a:p>
        </c:txPr>
        <c:crossAx val="2130514960"/>
        <c:crosses val="autoZero"/>
        <c:auto val="1"/>
        <c:lblAlgn val="ctr"/>
        <c:lblOffset val="100"/>
        <c:noMultiLvlLbl val="0"/>
      </c:catAx>
      <c:valAx>
        <c:axId val="2130514960"/>
        <c:scaling>
          <c:orientation val="minMax"/>
          <c:max val="0.8"/>
          <c:min val="0.5"/>
        </c:scaling>
        <c:delete val="0"/>
        <c:axPos val="l"/>
        <c:majorGridlines/>
        <c:title>
          <c:tx>
            <c:rich>
              <a:bodyPr/>
              <a:lstStyle/>
              <a:p>
                <a:pPr>
                  <a:defRPr sz="1100"/>
                </a:pPr>
                <a:r>
                  <a:rPr lang="de-DE" sz="1100" dirty="0" err="1" smtClean="0"/>
                  <a:t>Heat</a:t>
                </a:r>
                <a:r>
                  <a:rPr lang="de-DE" sz="1100" dirty="0" smtClean="0"/>
                  <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28333488"/>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Tabelle1!$E$6</c:f>
              <c:strCache>
                <c:ptCount val="1"/>
                <c:pt idx="0">
                  <c:v>200,00</c:v>
                </c:pt>
              </c:strCache>
            </c:strRef>
          </c:tx>
          <c:cat>
            <c:numRef>
              <c:f>Tabelle1!$D$7:$D$8</c:f>
              <c:numCache>
                <c:formatCode>0.00</c:formatCode>
                <c:ptCount val="2"/>
                <c:pt idx="0">
                  <c:v>100.0</c:v>
                </c:pt>
                <c:pt idx="1">
                  <c:v>150.0</c:v>
                </c:pt>
              </c:numCache>
            </c:numRef>
          </c:cat>
          <c:val>
            <c:numRef>
              <c:f>Tabelle1!$E$7:$E$8</c:f>
              <c:numCache>
                <c:formatCode>General</c:formatCode>
                <c:ptCount val="2"/>
                <c:pt idx="0">
                  <c:v>0.210783936057665</c:v>
                </c:pt>
                <c:pt idx="1">
                  <c:v>0.18777344814211</c:v>
                </c:pt>
              </c:numCache>
            </c:numRef>
          </c:val>
          <c:smooth val="0"/>
        </c:ser>
        <c:ser>
          <c:idx val="1"/>
          <c:order val="1"/>
          <c:tx>
            <c:strRef>
              <c:f>Tabelle1!$F$6</c:f>
              <c:strCache>
                <c:ptCount val="1"/>
                <c:pt idx="0">
                  <c:v>300,00</c:v>
                </c:pt>
              </c:strCache>
            </c:strRef>
          </c:tx>
          <c:cat>
            <c:numRef>
              <c:f>Tabelle1!$D$7:$D$8</c:f>
              <c:numCache>
                <c:formatCode>0.00</c:formatCode>
                <c:ptCount val="2"/>
                <c:pt idx="0">
                  <c:v>100.0</c:v>
                </c:pt>
                <c:pt idx="1">
                  <c:v>150.0</c:v>
                </c:pt>
              </c:numCache>
            </c:numRef>
          </c:cat>
          <c:val>
            <c:numRef>
              <c:f>Tabelle1!$F$7:$F$8</c:f>
              <c:numCache>
                <c:formatCode>General</c:formatCode>
                <c:ptCount val="2"/>
                <c:pt idx="0">
                  <c:v>0.144075044449732</c:v>
                </c:pt>
                <c:pt idx="1">
                  <c:v>0.173504861042908</c:v>
                </c:pt>
              </c:numCache>
            </c:numRef>
          </c:val>
          <c:smooth val="0"/>
        </c:ser>
        <c:ser>
          <c:idx val="2"/>
          <c:order val="2"/>
          <c:tx>
            <c:strRef>
              <c:f>Tabelle1!$G$6</c:f>
              <c:strCache>
                <c:ptCount val="1"/>
                <c:pt idx="0">
                  <c:v>400,00</c:v>
                </c:pt>
              </c:strCache>
            </c:strRef>
          </c:tx>
          <c:cat>
            <c:numRef>
              <c:f>Tabelle1!$D$7:$D$8</c:f>
              <c:numCache>
                <c:formatCode>0.00</c:formatCode>
                <c:ptCount val="2"/>
                <c:pt idx="0">
                  <c:v>100.0</c:v>
                </c:pt>
                <c:pt idx="1">
                  <c:v>150.0</c:v>
                </c:pt>
              </c:numCache>
            </c:numRef>
          </c:cat>
          <c:val>
            <c:numRef>
              <c:f>Tabelle1!$G$7:$G$8</c:f>
              <c:numCache>
                <c:formatCode>General</c:formatCode>
                <c:ptCount val="2"/>
                <c:pt idx="0">
                  <c:v>0.132603337513096</c:v>
                </c:pt>
                <c:pt idx="1">
                  <c:v>0.121131630576459</c:v>
                </c:pt>
              </c:numCache>
            </c:numRef>
          </c:val>
          <c:smooth val="0"/>
        </c:ser>
        <c:ser>
          <c:idx val="3"/>
          <c:order val="3"/>
          <c:tx>
            <c:strRef>
              <c:f>Tabelle1!$H$6</c:f>
              <c:strCache>
                <c:ptCount val="1"/>
                <c:pt idx="0">
                  <c:v>500,00</c:v>
                </c:pt>
              </c:strCache>
            </c:strRef>
          </c:tx>
          <c:cat>
            <c:numRef>
              <c:f>Tabelle1!$D$7:$D$8</c:f>
              <c:numCache>
                <c:formatCode>0.00</c:formatCode>
                <c:ptCount val="2"/>
                <c:pt idx="0">
                  <c:v>100.0</c:v>
                </c:pt>
                <c:pt idx="1">
                  <c:v>150.0</c:v>
                </c:pt>
              </c:numCache>
            </c:numRef>
          </c:cat>
          <c:val>
            <c:numRef>
              <c:f>Tabelle1!$H$7:$H$8</c:f>
              <c:numCache>
                <c:formatCode>General</c:formatCode>
                <c:ptCount val="2"/>
                <c:pt idx="1">
                  <c:v>0.107699580037265</c:v>
                </c:pt>
              </c:numCache>
            </c:numRef>
          </c:val>
          <c:smooth val="0"/>
        </c:ser>
        <c:dLbls>
          <c:showLegendKey val="0"/>
          <c:showVal val="0"/>
          <c:showCatName val="0"/>
          <c:showSerName val="0"/>
          <c:showPercent val="0"/>
          <c:showBubbleSize val="0"/>
        </c:dLbls>
        <c:marker val="1"/>
        <c:smooth val="0"/>
        <c:axId val="2131009200"/>
        <c:axId val="2136364176"/>
      </c:lineChart>
      <c:catAx>
        <c:axId val="2131009200"/>
        <c:scaling>
          <c:orientation val="minMax"/>
        </c:scaling>
        <c:delete val="0"/>
        <c:axPos val="b"/>
        <c:numFmt formatCode="0.00" sourceLinked="1"/>
        <c:majorTickMark val="none"/>
        <c:minorTickMark val="none"/>
        <c:tickLblPos val="nextTo"/>
        <c:txPr>
          <a:bodyPr/>
          <a:lstStyle/>
          <a:p>
            <a:pPr>
              <a:defRPr sz="1200"/>
            </a:pPr>
            <a:endParaRPr lang="en-US"/>
          </a:p>
        </c:txPr>
        <c:crossAx val="2136364176"/>
        <c:crosses val="autoZero"/>
        <c:auto val="1"/>
        <c:lblAlgn val="ctr"/>
        <c:lblOffset val="100"/>
        <c:noMultiLvlLbl val="0"/>
      </c:catAx>
      <c:valAx>
        <c:axId val="2136364176"/>
        <c:scaling>
          <c:orientation val="minMax"/>
        </c:scaling>
        <c:delete val="0"/>
        <c:axPos val="l"/>
        <c:majorGridlines/>
        <c:title>
          <c:tx>
            <c:rich>
              <a:bodyPr/>
              <a:lstStyle/>
              <a:p>
                <a:pPr>
                  <a:defRPr sz="1100"/>
                </a:pPr>
                <a:r>
                  <a:rPr lang="de-DE" sz="1100" dirty="0" err="1" smtClean="0"/>
                  <a:t>Heat</a:t>
                </a:r>
                <a:r>
                  <a:rPr lang="de-DE" sz="1100" dirty="0" smtClean="0"/>
                  <a:t> </a:t>
                </a:r>
                <a:r>
                  <a:rPr lang="de-DE" sz="1100" dirty="0" err="1" smtClean="0"/>
                  <a:t>partition</a:t>
                </a:r>
                <a:r>
                  <a:rPr lang="de-DE" sz="1100" dirty="0" smtClean="0"/>
                  <a:t> (</a:t>
                </a:r>
                <a:r>
                  <a:rPr lang="de-DE" sz="1100" dirty="0" err="1" smtClean="0"/>
                  <a:t>tool</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31009200"/>
        <c:crosses val="autoZero"/>
        <c:crossBetween val="between"/>
      </c:valAx>
    </c:plotArea>
    <c:plotVisOnly val="1"/>
    <c:dispBlanksAs val="gap"/>
    <c:showDLblsOverMax val="0"/>
  </c:chart>
  <c:externalData r:id="rId1">
    <c:autoUpdate val="0"/>
  </c:externalData>
  <c:extLst/>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1451.36601513947</c:v>
                </c:pt>
                <c:pt idx="1">
                  <c:v>2209.57290280913</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2208.02086667576</c:v>
                </c:pt>
                <c:pt idx="1">
                  <c:v>3055.41012428654</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0">
                  <c:v>2734.29102908622</c:v>
                </c:pt>
                <c:pt idx="1">
                  <c:v>4006.62473192641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4892.14332443298</c:v>
                </c:pt>
              </c:numCache>
            </c:numRef>
          </c:val>
          <c:smooth val="0"/>
        </c:ser>
        <c:dLbls>
          <c:showLegendKey val="0"/>
          <c:showVal val="0"/>
          <c:showCatName val="0"/>
          <c:showSerName val="0"/>
          <c:showPercent val="0"/>
          <c:showBubbleSize val="0"/>
        </c:dLbls>
        <c:marker val="1"/>
        <c:smooth val="0"/>
        <c:axId val="2121314960"/>
        <c:axId val="2121756160"/>
      </c:lineChart>
      <c:catAx>
        <c:axId val="2121314960"/>
        <c:scaling>
          <c:orientation val="minMax"/>
        </c:scaling>
        <c:delete val="0"/>
        <c:axPos val="b"/>
        <c:majorTickMark val="none"/>
        <c:minorTickMark val="none"/>
        <c:tickLblPos val="nextTo"/>
        <c:txPr>
          <a:bodyPr/>
          <a:lstStyle/>
          <a:p>
            <a:pPr>
              <a:defRPr sz="1200"/>
            </a:pPr>
            <a:endParaRPr lang="en-US"/>
          </a:p>
        </c:txPr>
        <c:crossAx val="2121756160"/>
        <c:crosses val="autoZero"/>
        <c:auto val="1"/>
        <c:lblAlgn val="ctr"/>
        <c:lblOffset val="100"/>
        <c:noMultiLvlLbl val="0"/>
      </c:catAx>
      <c:valAx>
        <c:axId val="2121756160"/>
        <c:scaling>
          <c:orientation val="minMax"/>
        </c:scaling>
        <c:delete val="0"/>
        <c:axPos val="l"/>
        <c:majorGridlines/>
        <c:title>
          <c:tx>
            <c:rich>
              <a:bodyPr/>
              <a:lstStyle/>
              <a:p>
                <a:pPr>
                  <a:defRPr sz="1100" b="1"/>
                </a:pPr>
                <a:r>
                  <a:rPr lang="de-DE" sz="1100" b="1" dirty="0" err="1" smtClean="0"/>
                  <a:t>Heat</a:t>
                </a:r>
                <a:r>
                  <a:rPr lang="de-DE" sz="1100" b="1" dirty="0" smtClean="0"/>
                  <a:t> </a:t>
                </a:r>
                <a:r>
                  <a:rPr lang="de-DE" sz="1100" b="1" dirty="0" err="1" smtClean="0"/>
                  <a:t>flow</a:t>
                </a:r>
                <a:r>
                  <a:rPr lang="de-DE" sz="1100" b="1" dirty="0" smtClean="0"/>
                  <a:t> (</a:t>
                </a:r>
                <a:r>
                  <a:rPr lang="de-DE" sz="1100" b="1" dirty="0" err="1" smtClean="0"/>
                  <a:t>chip</a:t>
                </a:r>
                <a:r>
                  <a:rPr lang="de-DE" sz="1100" b="1" dirty="0" smtClean="0"/>
                  <a:t>) [W]</a:t>
                </a:r>
                <a:endParaRPr lang="de-DE" sz="1100" b="1"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2131496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Tabelle1!$E$6</c:f>
              <c:strCache>
                <c:ptCount val="1"/>
                <c:pt idx="0">
                  <c:v>200,00</c:v>
                </c:pt>
              </c:strCache>
            </c:strRef>
          </c:tx>
          <c:cat>
            <c:numRef>
              <c:f>Tabelle1!$D$7:$D$8</c:f>
              <c:numCache>
                <c:formatCode>0.00</c:formatCode>
                <c:ptCount val="2"/>
                <c:pt idx="0">
                  <c:v>100.0</c:v>
                </c:pt>
                <c:pt idx="1">
                  <c:v>150.0</c:v>
                </c:pt>
              </c:numCache>
            </c:numRef>
          </c:cat>
          <c:val>
            <c:numRef>
              <c:f>Tabelle1!$E$7:$E$8</c:f>
              <c:numCache>
                <c:formatCode>General</c:formatCode>
                <c:ptCount val="2"/>
                <c:pt idx="0">
                  <c:v>436.4480033599068</c:v>
                </c:pt>
                <c:pt idx="1">
                  <c:v>472.8265066301446</c:v>
                </c:pt>
              </c:numCache>
            </c:numRef>
          </c:val>
          <c:smooth val="0"/>
        </c:ser>
        <c:ser>
          <c:idx val="1"/>
          <c:order val="1"/>
          <c:tx>
            <c:strRef>
              <c:f>Tabelle1!$F$6</c:f>
              <c:strCache>
                <c:ptCount val="1"/>
                <c:pt idx="0">
                  <c:v>300,00</c:v>
                </c:pt>
              </c:strCache>
            </c:strRef>
          </c:tx>
          <c:cat>
            <c:numRef>
              <c:f>Tabelle1!$D$7:$D$8</c:f>
              <c:numCache>
                <c:formatCode>0.00</c:formatCode>
                <c:ptCount val="2"/>
                <c:pt idx="0">
                  <c:v>100.0</c:v>
                </c:pt>
                <c:pt idx="1">
                  <c:v>150.0</c:v>
                </c:pt>
              </c:numCache>
            </c:numRef>
          </c:cat>
          <c:val>
            <c:numRef>
              <c:f>Tabelle1!$F$7:$F$8</c:f>
              <c:numCache>
                <c:formatCode>General</c:formatCode>
                <c:ptCount val="2"/>
                <c:pt idx="0">
                  <c:v>699.171363957864</c:v>
                </c:pt>
                <c:pt idx="1">
                  <c:v>673.4510507576092</c:v>
                </c:pt>
              </c:numCache>
            </c:numRef>
          </c:val>
          <c:smooth val="0"/>
        </c:ser>
        <c:ser>
          <c:idx val="2"/>
          <c:order val="2"/>
          <c:tx>
            <c:strRef>
              <c:f>Tabelle1!$G$6</c:f>
              <c:strCache>
                <c:ptCount val="1"/>
                <c:pt idx="0">
                  <c:v>400,00</c:v>
                </c:pt>
              </c:strCache>
            </c:strRef>
          </c:tx>
          <c:cat>
            <c:numRef>
              <c:f>Tabelle1!$D$7:$D$8</c:f>
              <c:numCache>
                <c:formatCode>0.00</c:formatCode>
                <c:ptCount val="2"/>
                <c:pt idx="0">
                  <c:v>100.0</c:v>
                </c:pt>
                <c:pt idx="1">
                  <c:v>150.0</c:v>
                </c:pt>
              </c:numCache>
            </c:numRef>
          </c:cat>
          <c:val>
            <c:numRef>
              <c:f>Tabelle1!$G$7:$G$8</c:f>
              <c:numCache>
                <c:formatCode>General</c:formatCode>
                <c:ptCount val="2"/>
                <c:pt idx="0">
                  <c:v>837.71</c:v>
                </c:pt>
                <c:pt idx="1">
                  <c:v>1321.874288094346</c:v>
                </c:pt>
              </c:numCache>
            </c:numRef>
          </c:val>
          <c:smooth val="0"/>
        </c:ser>
        <c:ser>
          <c:idx val="3"/>
          <c:order val="3"/>
          <c:tx>
            <c:strRef>
              <c:f>Tabelle1!$H$6</c:f>
              <c:strCache>
                <c:ptCount val="1"/>
                <c:pt idx="0">
                  <c:v>500,00</c:v>
                </c:pt>
              </c:strCache>
            </c:strRef>
          </c:tx>
          <c:cat>
            <c:numRef>
              <c:f>Tabelle1!$D$7:$D$8</c:f>
              <c:numCache>
                <c:formatCode>0.00</c:formatCode>
                <c:ptCount val="2"/>
                <c:pt idx="0">
                  <c:v>100.0</c:v>
                </c:pt>
                <c:pt idx="1">
                  <c:v>150.0</c:v>
                </c:pt>
              </c:numCache>
            </c:numRef>
          </c:cat>
          <c:val>
            <c:numRef>
              <c:f>Tabelle1!$H$7:$H$8</c:f>
              <c:numCache>
                <c:formatCode>General</c:formatCode>
                <c:ptCount val="2"/>
                <c:pt idx="1">
                  <c:v>1550.408439246157</c:v>
                </c:pt>
              </c:numCache>
            </c:numRef>
          </c:val>
          <c:smooth val="0"/>
        </c:ser>
        <c:dLbls>
          <c:showLegendKey val="0"/>
          <c:showVal val="0"/>
          <c:showCatName val="0"/>
          <c:showSerName val="0"/>
          <c:showPercent val="0"/>
          <c:showBubbleSize val="0"/>
        </c:dLbls>
        <c:marker val="1"/>
        <c:smooth val="0"/>
        <c:axId val="2136739472"/>
        <c:axId val="2136163488"/>
      </c:lineChart>
      <c:catAx>
        <c:axId val="2136739472"/>
        <c:scaling>
          <c:orientation val="minMax"/>
        </c:scaling>
        <c:delete val="0"/>
        <c:axPos val="b"/>
        <c:numFmt formatCode="0.00" sourceLinked="1"/>
        <c:majorTickMark val="none"/>
        <c:minorTickMark val="none"/>
        <c:tickLblPos val="nextTo"/>
        <c:txPr>
          <a:bodyPr/>
          <a:lstStyle/>
          <a:p>
            <a:pPr>
              <a:defRPr sz="1200"/>
            </a:pPr>
            <a:endParaRPr lang="en-US"/>
          </a:p>
        </c:txPr>
        <c:crossAx val="2136163488"/>
        <c:crosses val="autoZero"/>
        <c:auto val="1"/>
        <c:lblAlgn val="ctr"/>
        <c:lblOffset val="100"/>
        <c:noMultiLvlLbl val="0"/>
      </c:catAx>
      <c:valAx>
        <c:axId val="2136163488"/>
        <c:scaling>
          <c:orientation val="minMax"/>
          <c:max val="2000.0"/>
        </c:scaling>
        <c:delete val="0"/>
        <c:axPos val="l"/>
        <c:majorGridlines/>
        <c:title>
          <c:tx>
            <c:rich>
              <a:bodyPr/>
              <a:lstStyle/>
              <a:p>
                <a:pPr>
                  <a:defRPr sz="1100"/>
                </a:pPr>
                <a:r>
                  <a:rPr lang="de-DE" sz="1100" dirty="0" err="1" smtClean="0"/>
                  <a:t>Heat</a:t>
                </a:r>
                <a:r>
                  <a:rPr lang="de-DE" sz="1100" dirty="0" smtClean="0"/>
                  <a:t> </a:t>
                </a:r>
                <a:r>
                  <a:rPr lang="de-DE" sz="1100" dirty="0" err="1" smtClean="0"/>
                  <a:t>flow</a:t>
                </a:r>
                <a:r>
                  <a:rPr lang="de-DE" sz="1100" dirty="0" smtClean="0"/>
                  <a:t> (</a:t>
                </a:r>
                <a:r>
                  <a:rPr lang="de-DE" sz="1100" dirty="0" err="1" smtClean="0"/>
                  <a:t>workpiece</a:t>
                </a:r>
                <a:r>
                  <a:rPr lang="de-DE" sz="1100" dirty="0" smtClean="0"/>
                  <a:t>) [W]</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en-US"/>
          </a:p>
        </c:txPr>
        <c:crossAx val="2136739472"/>
        <c:crosses val="autoZero"/>
        <c:crossBetween val="between"/>
      </c:valAx>
    </c:plotArea>
    <c:plotVisOnly val="1"/>
    <c:dispBlanksAs val="gap"/>
    <c:showDLblsOverMax val="0"/>
  </c:chart>
  <c:externalData r:id="rId1">
    <c:autoUpdate val="0"/>
  </c:externalData>
  <c:extLst/>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Tabelle1!$E$6</c:f>
              <c:strCache>
                <c:ptCount val="1"/>
                <c:pt idx="0">
                  <c:v>200,00</c:v>
                </c:pt>
              </c:strCache>
            </c:strRef>
          </c:tx>
          <c:cat>
            <c:numRef>
              <c:f>Tabelle1!$D$7:$D$8</c:f>
              <c:numCache>
                <c:formatCode>0.00</c:formatCode>
                <c:ptCount val="2"/>
                <c:pt idx="0">
                  <c:v>100.0</c:v>
                </c:pt>
                <c:pt idx="1">
                  <c:v>150.0</c:v>
                </c:pt>
              </c:numCache>
            </c:numRef>
          </c:cat>
          <c:val>
            <c:numRef>
              <c:f>Tabelle1!$E$7:$E$8</c:f>
              <c:numCache>
                <c:formatCode>General</c:formatCode>
                <c:ptCount val="2"/>
                <c:pt idx="0">
                  <c:v>0.182460651288627</c:v>
                </c:pt>
                <c:pt idx="1">
                  <c:v>0.14317116301017</c:v>
                </c:pt>
              </c:numCache>
            </c:numRef>
          </c:val>
          <c:smooth val="0"/>
        </c:ser>
        <c:ser>
          <c:idx val="1"/>
          <c:order val="1"/>
          <c:tx>
            <c:strRef>
              <c:f>Tabelle1!$F$6</c:f>
              <c:strCache>
                <c:ptCount val="1"/>
                <c:pt idx="0">
                  <c:v>300,00</c:v>
                </c:pt>
              </c:strCache>
            </c:strRef>
          </c:tx>
          <c:cat>
            <c:numRef>
              <c:f>Tabelle1!$D$7:$D$8</c:f>
              <c:numCache>
                <c:formatCode>0.00</c:formatCode>
                <c:ptCount val="2"/>
                <c:pt idx="0">
                  <c:v>100.0</c:v>
                </c:pt>
                <c:pt idx="1">
                  <c:v>150.0</c:v>
                </c:pt>
              </c:numCache>
            </c:numRef>
          </c:cat>
          <c:val>
            <c:numRef>
              <c:f>Tabelle1!$F$7:$F$8</c:f>
              <c:numCache>
                <c:formatCode>General</c:formatCode>
                <c:ptCount val="2"/>
                <c:pt idx="0">
                  <c:v>0.20584748827814</c:v>
                </c:pt>
                <c:pt idx="1">
                  <c:v>0.149269171912821</c:v>
                </c:pt>
              </c:numCache>
            </c:numRef>
          </c:val>
          <c:smooth val="0"/>
        </c:ser>
        <c:ser>
          <c:idx val="2"/>
          <c:order val="2"/>
          <c:tx>
            <c:strRef>
              <c:f>Tabelle1!$G$6</c:f>
              <c:strCache>
                <c:ptCount val="1"/>
                <c:pt idx="0">
                  <c:v>400,00</c:v>
                </c:pt>
              </c:strCache>
            </c:strRef>
          </c:tx>
          <c:cat>
            <c:numRef>
              <c:f>Tabelle1!$D$7:$D$8</c:f>
              <c:numCache>
                <c:formatCode>0.00</c:formatCode>
                <c:ptCount val="2"/>
                <c:pt idx="0">
                  <c:v>100.0</c:v>
                </c:pt>
                <c:pt idx="1">
                  <c:v>150.0</c:v>
                </c:pt>
              </c:numCache>
            </c:numRef>
          </c:cat>
          <c:val>
            <c:numRef>
              <c:f>Tabelle1!$G$7:$G$8</c:f>
              <c:numCache>
                <c:formatCode>General</c:formatCode>
                <c:ptCount val="2"/>
                <c:pt idx="0">
                  <c:v>0.203812045930934</c:v>
                </c:pt>
                <c:pt idx="1">
                  <c:v>0.21802640777362</c:v>
                </c:pt>
              </c:numCache>
            </c:numRef>
          </c:val>
          <c:smooth val="0"/>
        </c:ser>
        <c:ser>
          <c:idx val="3"/>
          <c:order val="3"/>
          <c:tx>
            <c:strRef>
              <c:f>Tabelle1!$H$6</c:f>
              <c:strCache>
                <c:ptCount val="1"/>
                <c:pt idx="0">
                  <c:v>500,00</c:v>
                </c:pt>
              </c:strCache>
            </c:strRef>
          </c:tx>
          <c:cat>
            <c:numRef>
              <c:f>Tabelle1!$D$7:$D$8</c:f>
              <c:numCache>
                <c:formatCode>0.00</c:formatCode>
                <c:ptCount val="2"/>
                <c:pt idx="0">
                  <c:v>100.0</c:v>
                </c:pt>
                <c:pt idx="1">
                  <c:v>150.0</c:v>
                </c:pt>
              </c:numCache>
            </c:numRef>
          </c:cat>
          <c:val>
            <c:numRef>
              <c:f>Tabelle1!$H$7:$H$8</c:f>
              <c:numCache>
                <c:formatCode>General</c:formatCode>
                <c:ptCount val="2"/>
                <c:pt idx="1">
                  <c:v>0.214733253561487</c:v>
                </c:pt>
              </c:numCache>
            </c:numRef>
          </c:val>
          <c:smooth val="0"/>
        </c:ser>
        <c:dLbls>
          <c:showLegendKey val="0"/>
          <c:showVal val="0"/>
          <c:showCatName val="0"/>
          <c:showSerName val="0"/>
          <c:showPercent val="0"/>
          <c:showBubbleSize val="0"/>
        </c:dLbls>
        <c:marker val="1"/>
        <c:smooth val="0"/>
        <c:axId val="2132462336"/>
        <c:axId val="2131831696"/>
      </c:lineChart>
      <c:catAx>
        <c:axId val="2132462336"/>
        <c:scaling>
          <c:orientation val="minMax"/>
        </c:scaling>
        <c:delete val="0"/>
        <c:axPos val="b"/>
        <c:numFmt formatCode="0.00" sourceLinked="1"/>
        <c:majorTickMark val="none"/>
        <c:minorTickMark val="none"/>
        <c:tickLblPos val="nextTo"/>
        <c:txPr>
          <a:bodyPr/>
          <a:lstStyle/>
          <a:p>
            <a:pPr>
              <a:defRPr sz="1200"/>
            </a:pPr>
            <a:endParaRPr lang="en-US"/>
          </a:p>
        </c:txPr>
        <c:crossAx val="2131831696"/>
        <c:crosses val="autoZero"/>
        <c:auto val="1"/>
        <c:lblAlgn val="ctr"/>
        <c:lblOffset val="100"/>
        <c:noMultiLvlLbl val="0"/>
      </c:catAx>
      <c:valAx>
        <c:axId val="2131831696"/>
        <c:scaling>
          <c:orientation val="minMax"/>
          <c:max val="0.3"/>
        </c:scaling>
        <c:delete val="0"/>
        <c:axPos val="l"/>
        <c:majorGridlines/>
        <c:title>
          <c:tx>
            <c:rich>
              <a:bodyPr/>
              <a:lstStyle/>
              <a:p>
                <a:pPr>
                  <a:defRPr sz="1100"/>
                </a:pPr>
                <a:r>
                  <a:rPr lang="de-DE" sz="1100" dirty="0" err="1" smtClean="0"/>
                  <a:t>Heat</a:t>
                </a:r>
                <a:r>
                  <a:rPr lang="de-DE" sz="1100" dirty="0" smtClean="0"/>
                  <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en-US"/>
          </a:p>
        </c:txPr>
        <c:crossAx val="2132462336"/>
        <c:crosses val="autoZero"/>
        <c:crossBetween val="between"/>
      </c:valAx>
    </c:plotArea>
    <c:plotVisOnly val="1"/>
    <c:dispBlanksAs val="gap"/>
    <c:showDLblsOverMax val="0"/>
  </c:chart>
  <c:externalData r:id="rId1">
    <c:autoUpdate val="0"/>
  </c:externalData>
  <c:extLst/>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Tabelle1!$E$6</c:f>
              <c:strCache>
                <c:ptCount val="1"/>
                <c:pt idx="0">
                  <c:v>200,00</c:v>
                </c:pt>
              </c:strCache>
            </c:strRef>
          </c:tx>
          <c:cat>
            <c:numRef>
              <c:f>Tabelle1!$D$7:$D$8</c:f>
              <c:numCache>
                <c:formatCode>0.00</c:formatCode>
                <c:ptCount val="2"/>
                <c:pt idx="0">
                  <c:v>100.0</c:v>
                </c:pt>
                <c:pt idx="1">
                  <c:v>150.0</c:v>
                </c:pt>
              </c:numCache>
            </c:numRef>
          </c:cat>
          <c:val>
            <c:numRef>
              <c:f>Tabelle1!$E$7:$E$8</c:f>
              <c:numCache>
                <c:formatCode>General</c:formatCode>
                <c:ptCount val="2"/>
                <c:pt idx="0">
                  <c:v>504.197630464363</c:v>
                </c:pt>
                <c:pt idx="1">
                  <c:v>620.1267186509051</c:v>
                </c:pt>
              </c:numCache>
            </c:numRef>
          </c:val>
          <c:smooth val="0"/>
        </c:ser>
        <c:ser>
          <c:idx val="1"/>
          <c:order val="1"/>
          <c:tx>
            <c:strRef>
              <c:f>Tabelle1!$F$6</c:f>
              <c:strCache>
                <c:ptCount val="1"/>
                <c:pt idx="0">
                  <c:v>300,00</c:v>
                </c:pt>
              </c:strCache>
            </c:strRef>
          </c:tx>
          <c:cat>
            <c:numRef>
              <c:f>Tabelle1!$D$7:$D$8</c:f>
              <c:numCache>
                <c:formatCode>0.00</c:formatCode>
                <c:ptCount val="2"/>
                <c:pt idx="0">
                  <c:v>100.0</c:v>
                </c:pt>
                <c:pt idx="1">
                  <c:v>150.0</c:v>
                </c:pt>
              </c:numCache>
            </c:numRef>
          </c:cat>
          <c:val>
            <c:numRef>
              <c:f>Tabelle1!$F$7:$F$8</c:f>
              <c:numCache>
                <c:formatCode>General</c:formatCode>
                <c:ptCount val="2"/>
                <c:pt idx="0">
                  <c:v>489.358146571596</c:v>
                </c:pt>
                <c:pt idx="1">
                  <c:v>782.794126098201</c:v>
                </c:pt>
              </c:numCache>
            </c:numRef>
          </c:val>
          <c:smooth val="0"/>
        </c:ser>
        <c:ser>
          <c:idx val="2"/>
          <c:order val="2"/>
          <c:tx>
            <c:strRef>
              <c:f>Tabelle1!$G$6</c:f>
              <c:strCache>
                <c:ptCount val="1"/>
                <c:pt idx="0">
                  <c:v>400,00</c:v>
                </c:pt>
              </c:strCache>
            </c:strRef>
          </c:tx>
          <c:cat>
            <c:numRef>
              <c:f>Tabelle1!$D$7:$D$8</c:f>
              <c:numCache>
                <c:formatCode>0.00</c:formatCode>
                <c:ptCount val="2"/>
                <c:pt idx="0">
                  <c:v>100.0</c:v>
                </c:pt>
                <c:pt idx="1">
                  <c:v>150.0</c:v>
                </c:pt>
              </c:numCache>
            </c:numRef>
          </c:cat>
          <c:val>
            <c:numRef>
              <c:f>Tabelle1!$G$7:$G$8</c:f>
              <c:numCache>
                <c:formatCode>General</c:formatCode>
                <c:ptCount val="2"/>
                <c:pt idx="0">
                  <c:v>554.7424326112506</c:v>
                </c:pt>
                <c:pt idx="1">
                  <c:v>734.410063299394</c:v>
                </c:pt>
              </c:numCache>
            </c:numRef>
          </c:val>
          <c:smooth val="0"/>
        </c:ser>
        <c:ser>
          <c:idx val="3"/>
          <c:order val="3"/>
          <c:tx>
            <c:strRef>
              <c:f>Tabelle1!$H$6</c:f>
              <c:strCache>
                <c:ptCount val="1"/>
                <c:pt idx="0">
                  <c:v>500,00</c:v>
                </c:pt>
              </c:strCache>
            </c:strRef>
          </c:tx>
          <c:cat>
            <c:numRef>
              <c:f>Tabelle1!$D$7:$D$8</c:f>
              <c:numCache>
                <c:formatCode>0.00</c:formatCode>
                <c:ptCount val="2"/>
                <c:pt idx="0">
                  <c:v>100.0</c:v>
                </c:pt>
                <c:pt idx="1">
                  <c:v>150.0</c:v>
                </c:pt>
              </c:numCache>
            </c:numRef>
          </c:cat>
          <c:val>
            <c:numRef>
              <c:f>Tabelle1!$H$7:$H$8</c:f>
              <c:numCache>
                <c:formatCode>General</c:formatCode>
                <c:ptCount val="2"/>
                <c:pt idx="1">
                  <c:v>777.608195394063</c:v>
                </c:pt>
              </c:numCache>
            </c:numRef>
          </c:val>
          <c:smooth val="0"/>
        </c:ser>
        <c:dLbls>
          <c:showLegendKey val="0"/>
          <c:showVal val="0"/>
          <c:showCatName val="0"/>
          <c:showSerName val="0"/>
          <c:showPercent val="0"/>
          <c:showBubbleSize val="0"/>
        </c:dLbls>
        <c:marker val="1"/>
        <c:smooth val="0"/>
        <c:axId val="2119224688"/>
        <c:axId val="2119226480"/>
      </c:lineChart>
      <c:catAx>
        <c:axId val="2119224688"/>
        <c:scaling>
          <c:orientation val="minMax"/>
        </c:scaling>
        <c:delete val="0"/>
        <c:axPos val="b"/>
        <c:numFmt formatCode="0.00" sourceLinked="1"/>
        <c:majorTickMark val="none"/>
        <c:minorTickMark val="none"/>
        <c:tickLblPos val="nextTo"/>
        <c:txPr>
          <a:bodyPr/>
          <a:lstStyle/>
          <a:p>
            <a:pPr>
              <a:defRPr sz="1200"/>
            </a:pPr>
            <a:endParaRPr lang="en-US"/>
          </a:p>
        </c:txPr>
        <c:crossAx val="2119226480"/>
        <c:crosses val="autoZero"/>
        <c:auto val="1"/>
        <c:lblAlgn val="ctr"/>
        <c:lblOffset val="100"/>
        <c:noMultiLvlLbl val="0"/>
      </c:catAx>
      <c:valAx>
        <c:axId val="2119226480"/>
        <c:scaling>
          <c:orientation val="minMax"/>
          <c:max val="1000.0"/>
        </c:scaling>
        <c:delete val="0"/>
        <c:axPos val="l"/>
        <c:majorGridlines/>
        <c:title>
          <c:tx>
            <c:rich>
              <a:bodyPr/>
              <a:lstStyle/>
              <a:p>
                <a:pPr>
                  <a:defRPr sz="1100"/>
                </a:pPr>
                <a:r>
                  <a:rPr lang="de-DE" sz="1100" dirty="0" err="1" smtClean="0"/>
                  <a:t>Heat</a:t>
                </a:r>
                <a:r>
                  <a:rPr lang="de-DE" sz="1100" dirty="0" smtClean="0"/>
                  <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19224688"/>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6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1704.95926410644</c:v>
                </c:pt>
                <c:pt idx="1">
                  <c:v>2425.75149022328</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2526.241995429979</c:v>
                </c:pt>
                <c:pt idx="1">
                  <c:v>3375.80820621659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4015.32447079746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4981.06342264653</c:v>
                </c:pt>
              </c:numCache>
            </c:numRef>
          </c:val>
          <c:smooth val="0"/>
        </c:ser>
        <c:dLbls>
          <c:showLegendKey val="0"/>
          <c:showVal val="0"/>
          <c:showCatName val="0"/>
          <c:showSerName val="0"/>
          <c:showPercent val="0"/>
          <c:showBubbleSize val="0"/>
        </c:dLbls>
        <c:marker val="1"/>
        <c:smooth val="0"/>
        <c:axId val="2132920752"/>
        <c:axId val="2135728512"/>
      </c:lineChart>
      <c:catAx>
        <c:axId val="2132920752"/>
        <c:scaling>
          <c:orientation val="minMax"/>
        </c:scaling>
        <c:delete val="0"/>
        <c:axPos val="b"/>
        <c:majorTickMark val="none"/>
        <c:minorTickMark val="none"/>
        <c:tickLblPos val="nextTo"/>
        <c:txPr>
          <a:bodyPr/>
          <a:lstStyle/>
          <a:p>
            <a:pPr>
              <a:defRPr sz="1200"/>
            </a:pPr>
            <a:endParaRPr lang="en-US"/>
          </a:p>
        </c:txPr>
        <c:crossAx val="2135728512"/>
        <c:crosses val="autoZero"/>
        <c:auto val="1"/>
        <c:lblAlgn val="ctr"/>
        <c:lblOffset val="100"/>
        <c:noMultiLvlLbl val="0"/>
      </c:catAx>
      <c:valAx>
        <c:axId val="2135728512"/>
        <c:scaling>
          <c:orientation val="minMax"/>
        </c:scaling>
        <c:delete val="0"/>
        <c:axPos val="l"/>
        <c:majorGridlines/>
        <c:title>
          <c:tx>
            <c:rich>
              <a:bodyPr/>
              <a:lstStyle/>
              <a:p>
                <a:pPr>
                  <a:defRPr sz="1100"/>
                </a:pPr>
                <a:r>
                  <a:rPr lang="de-DE" sz="1100" dirty="0" err="1" smtClean="0"/>
                  <a:t>Heat</a:t>
                </a:r>
                <a:r>
                  <a:rPr lang="de-DE" sz="1100" dirty="0" smtClean="0"/>
                  <a:t> </a:t>
                </a:r>
                <a:r>
                  <a:rPr lang="de-DE" sz="1100" dirty="0" err="1" smtClean="0"/>
                  <a:t>flow</a:t>
                </a:r>
                <a:r>
                  <a:rPr lang="de-DE" sz="1100" dirty="0" smtClean="0"/>
                  <a:t> (</a:t>
                </a:r>
                <a:r>
                  <a:rPr lang="de-DE" sz="1100" dirty="0" err="1" smtClean="0"/>
                  <a:t>chip</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3292075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7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1446.9037400848</c:v>
                </c:pt>
                <c:pt idx="8">
                  <c:v>1500.71397804497</c:v>
                </c:pt>
                <c:pt idx="9">
                  <c:v>1451.36601513947</c:v>
                </c:pt>
                <c:pt idx="10">
                  <c:v>1450.71752446433</c:v>
                </c:pt>
                <c:pt idx="12">
                  <c:v>1523.3012695283</c:v>
                </c:pt>
                <c:pt idx="13">
                  <c:v>1526.93398958436</c:v>
                </c:pt>
                <c:pt idx="14">
                  <c:v>1392.7929841717</c:v>
                </c:pt>
                <c:pt idx="16">
                  <c:v>1493.13623572336</c:v>
                </c:pt>
                <c:pt idx="17">
                  <c:v>1594.05538233913</c:v>
                </c:pt>
                <c:pt idx="18">
                  <c:v>1427.9538147497</c:v>
                </c:pt>
                <c:pt idx="20">
                  <c:v>1554.7901249924</c:v>
                </c:pt>
                <c:pt idx="21">
                  <c:v>1602.51649310818</c:v>
                </c:pt>
                <c:pt idx="22">
                  <c:v>1624.03724013384</c:v>
                </c:pt>
                <c:pt idx="24">
                  <c:v>1635.06895879657</c:v>
                </c:pt>
                <c:pt idx="25">
                  <c:v>1589.23060433661</c:v>
                </c:pt>
                <c:pt idx="26">
                  <c:v>1724.20130418782</c:v>
                </c:pt>
                <c:pt idx="28">
                  <c:v>1825.94558127262</c:v>
                </c:pt>
                <c:pt idx="29">
                  <c:v>1704.95926410644</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2227.41180513933</c:v>
                </c:pt>
                <c:pt idx="8">
                  <c:v>2165.40735423251</c:v>
                </c:pt>
                <c:pt idx="9">
                  <c:v>2208.02086667576</c:v>
                </c:pt>
                <c:pt idx="10">
                  <c:v>2199.8849820815</c:v>
                </c:pt>
                <c:pt idx="12">
                  <c:v>2261.38436491876</c:v>
                </c:pt>
                <c:pt idx="13">
                  <c:v>2203.789860817819</c:v>
                </c:pt>
                <c:pt idx="14">
                  <c:v>2195.24054311549</c:v>
                </c:pt>
                <c:pt idx="16">
                  <c:v>2222.40026078774</c:v>
                </c:pt>
                <c:pt idx="17">
                  <c:v>2237.23756104345</c:v>
                </c:pt>
                <c:pt idx="18">
                  <c:v>2244.57207659747</c:v>
                </c:pt>
                <c:pt idx="20">
                  <c:v>2246.19768827033</c:v>
                </c:pt>
                <c:pt idx="21">
                  <c:v>2273.37844228842</c:v>
                </c:pt>
                <c:pt idx="22">
                  <c:v>2258.79439540482</c:v>
                </c:pt>
                <c:pt idx="24">
                  <c:v>2343.35265292951</c:v>
                </c:pt>
                <c:pt idx="25">
                  <c:v>2365.7067385024</c:v>
                </c:pt>
                <c:pt idx="26">
                  <c:v>2380.78341403118</c:v>
                </c:pt>
                <c:pt idx="28">
                  <c:v>2543.54437371289</c:v>
                </c:pt>
                <c:pt idx="29">
                  <c:v>2526.241995429979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2660.30119218808</c:v>
                </c:pt>
                <c:pt idx="8">
                  <c:v>2674.80952212749</c:v>
                </c:pt>
                <c:pt idx="9">
                  <c:v>2734.29102908622</c:v>
                </c:pt>
                <c:pt idx="10">
                  <c:v>2713.50394618729</c:v>
                </c:pt>
                <c:pt idx="12">
                  <c:v>2756.68190303502</c:v>
                </c:pt>
                <c:pt idx="13">
                  <c:v>2772.81961355075</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2211.16656619859</c:v>
                </c:pt>
                <c:pt idx="1">
                  <c:v>2131.59831335058</c:v>
                </c:pt>
                <c:pt idx="2">
                  <c:v>2135.07403674298</c:v>
                </c:pt>
                <c:pt idx="3">
                  <c:v>2141.74901052824</c:v>
                </c:pt>
                <c:pt idx="4">
                  <c:v>2208.72428630808</c:v>
                </c:pt>
                <c:pt idx="5">
                  <c:v>2215.91905743139</c:v>
                </c:pt>
                <c:pt idx="7">
                  <c:v>2195.42853892083</c:v>
                </c:pt>
                <c:pt idx="9">
                  <c:v>2209.57290280913</c:v>
                </c:pt>
                <c:pt idx="11">
                  <c:v>2208.43539542742</c:v>
                </c:pt>
                <c:pt idx="13">
                  <c:v>2167.63301036212</c:v>
                </c:pt>
                <c:pt idx="15">
                  <c:v>2166.45473938585</c:v>
                </c:pt>
                <c:pt idx="17">
                  <c:v>2117.37982030718</c:v>
                </c:pt>
                <c:pt idx="19">
                  <c:v>2194.54958125475</c:v>
                </c:pt>
                <c:pt idx="21">
                  <c:v>2264.31157214832</c:v>
                </c:pt>
                <c:pt idx="23">
                  <c:v>2267.39718038409</c:v>
                </c:pt>
                <c:pt idx="25">
                  <c:v>2317.15078689073</c:v>
                </c:pt>
                <c:pt idx="27">
                  <c:v>2414.63797676592</c:v>
                </c:pt>
                <c:pt idx="29">
                  <c:v>2425.75149022328</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3086.57346374578</c:v>
                </c:pt>
                <c:pt idx="1">
                  <c:v>3075.82612218729</c:v>
                </c:pt>
                <c:pt idx="2">
                  <c:v>3108.60920920819</c:v>
                </c:pt>
                <c:pt idx="3">
                  <c:v>3077.50162564849</c:v>
                </c:pt>
                <c:pt idx="4">
                  <c:v>3148.42349478514</c:v>
                </c:pt>
                <c:pt idx="5">
                  <c:v>3128.8205240615</c:v>
                </c:pt>
                <c:pt idx="7">
                  <c:v>3066.20348995113</c:v>
                </c:pt>
                <c:pt idx="9">
                  <c:v>3055.41012428654</c:v>
                </c:pt>
                <c:pt idx="11">
                  <c:v>3081.72900177856</c:v>
                </c:pt>
                <c:pt idx="13">
                  <c:v>3082.41599259344</c:v>
                </c:pt>
                <c:pt idx="15">
                  <c:v>3094.53352516456</c:v>
                </c:pt>
                <c:pt idx="17">
                  <c:v>3131.20688626546</c:v>
                </c:pt>
                <c:pt idx="19">
                  <c:v>3135.83751966109</c:v>
                </c:pt>
                <c:pt idx="21">
                  <c:v>3145.09251705066</c:v>
                </c:pt>
                <c:pt idx="23">
                  <c:v>3184.87162060437</c:v>
                </c:pt>
                <c:pt idx="25">
                  <c:v>3226.84783543047</c:v>
                </c:pt>
                <c:pt idx="27">
                  <c:v>3394.07467477877</c:v>
                </c:pt>
                <c:pt idx="29">
                  <c:v>3375.80820621659</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3703.64776209678</c:v>
                </c:pt>
                <c:pt idx="1">
                  <c:v>3636.33955417399</c:v>
                </c:pt>
                <c:pt idx="2">
                  <c:v>3744.30184897134</c:v>
                </c:pt>
                <c:pt idx="3">
                  <c:v>3768.05354771292</c:v>
                </c:pt>
                <c:pt idx="4">
                  <c:v>3889.599889569819</c:v>
                </c:pt>
                <c:pt idx="5">
                  <c:v>4034.62290364694</c:v>
                </c:pt>
                <c:pt idx="7">
                  <c:v>3975.95216703713</c:v>
                </c:pt>
                <c:pt idx="9">
                  <c:v>4006.62473192641</c:v>
                </c:pt>
                <c:pt idx="11">
                  <c:v>3828.93249899793</c:v>
                </c:pt>
                <c:pt idx="13">
                  <c:v>3860.76101067366</c:v>
                </c:pt>
                <c:pt idx="15">
                  <c:v>3944.7605163865</c:v>
                </c:pt>
                <c:pt idx="17">
                  <c:v>3892.44917438014</c:v>
                </c:pt>
                <c:pt idx="19">
                  <c:v>3953.33814500527</c:v>
                </c:pt>
                <c:pt idx="21">
                  <c:v>3900.73338704566</c:v>
                </c:pt>
                <c:pt idx="23">
                  <c:v>3935.88811557716</c:v>
                </c:pt>
                <c:pt idx="25">
                  <c:v>3961.33812365218</c:v>
                </c:pt>
                <c:pt idx="27">
                  <c:v>4063.60597177528</c:v>
                </c:pt>
                <c:pt idx="29">
                  <c:v>4015.32447079746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4552.407465131279</c:v>
                </c:pt>
                <c:pt idx="1">
                  <c:v>4621.68502272205</c:v>
                </c:pt>
                <c:pt idx="2">
                  <c:v>4751.05715775644</c:v>
                </c:pt>
                <c:pt idx="3">
                  <c:v>4866.237215744419</c:v>
                </c:pt>
                <c:pt idx="4">
                  <c:v>5104.83324508331</c:v>
                </c:pt>
                <c:pt idx="5">
                  <c:v>5095.382092904299</c:v>
                </c:pt>
                <c:pt idx="7">
                  <c:v>5000.6533241625</c:v>
                </c:pt>
                <c:pt idx="9">
                  <c:v>4892.14332443298</c:v>
                </c:pt>
                <c:pt idx="11">
                  <c:v>4847.52723036439</c:v>
                </c:pt>
                <c:pt idx="13">
                  <c:v>4814.49497457452</c:v>
                </c:pt>
                <c:pt idx="15">
                  <c:v>4792.03810382493</c:v>
                </c:pt>
                <c:pt idx="17">
                  <c:v>4843.67887567121</c:v>
                </c:pt>
                <c:pt idx="19">
                  <c:v>4845.07758365731</c:v>
                </c:pt>
                <c:pt idx="21">
                  <c:v>4887.45398500284</c:v>
                </c:pt>
                <c:pt idx="23">
                  <c:v>5004.19524495833</c:v>
                </c:pt>
                <c:pt idx="25">
                  <c:v>5045.19057343824</c:v>
                </c:pt>
                <c:pt idx="27">
                  <c:v>5110.31955440577</c:v>
                </c:pt>
                <c:pt idx="29">
                  <c:v>4981.06342264653</c:v>
                </c:pt>
              </c:numCache>
            </c:numRef>
          </c:val>
          <c:smooth val="0"/>
        </c:ser>
        <c:dLbls>
          <c:showLegendKey val="0"/>
          <c:showVal val="0"/>
          <c:showCatName val="0"/>
          <c:showSerName val="0"/>
          <c:showPercent val="0"/>
          <c:showBubbleSize val="0"/>
        </c:dLbls>
        <c:marker val="1"/>
        <c:smooth val="0"/>
        <c:axId val="2124721552"/>
        <c:axId val="2124726592"/>
      </c:lineChart>
      <c:catAx>
        <c:axId val="212472155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4726592"/>
        <c:crosses val="autoZero"/>
        <c:auto val="1"/>
        <c:lblAlgn val="ctr"/>
        <c:lblOffset val="100"/>
        <c:tickLblSkip val="5"/>
        <c:tickMarkSkip val="5"/>
        <c:noMultiLvlLbl val="0"/>
      </c:catAx>
      <c:valAx>
        <c:axId val="2124726592"/>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carried</a:t>
                </a:r>
                <a:r>
                  <a:rPr lang="de-DE" sz="1800" b="0" dirty="0" smtClean="0"/>
                  <a:t>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4721552"/>
        <c:crosses val="autoZero"/>
        <c:crossBetween val="between"/>
      </c:valAx>
    </c:plotArea>
    <c:legend>
      <c:legendPos val="r"/>
      <c:layout>
        <c:manualLayout>
          <c:xMode val="edge"/>
          <c:yMode val="edge"/>
          <c:x val="0.656978861270448"/>
          <c:y val="0.594492967153858"/>
          <c:w val="0.340323029530487"/>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0.716373032566185</c:v>
                </c:pt>
                <c:pt idx="1">
                  <c:v>0.741556251083916</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0.743766973804948</c:v>
                </c:pt>
                <c:pt idx="1">
                  <c:v>0.74824160555037</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0.664690107694401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0.685494775523955</c:v>
                </c:pt>
              </c:numCache>
            </c:numRef>
          </c:val>
          <c:smooth val="0"/>
        </c:ser>
        <c:dLbls>
          <c:showLegendKey val="0"/>
          <c:showVal val="0"/>
          <c:showCatName val="0"/>
          <c:showSerName val="0"/>
          <c:showPercent val="0"/>
          <c:showBubbleSize val="0"/>
        </c:dLbls>
        <c:marker val="1"/>
        <c:smooth val="0"/>
        <c:axId val="2125796240"/>
        <c:axId val="2115077120"/>
      </c:lineChart>
      <c:catAx>
        <c:axId val="2125796240"/>
        <c:scaling>
          <c:orientation val="minMax"/>
        </c:scaling>
        <c:delete val="0"/>
        <c:axPos val="b"/>
        <c:numFmt formatCode="General" sourceLinked="0"/>
        <c:majorTickMark val="none"/>
        <c:minorTickMark val="none"/>
        <c:tickLblPos val="nextTo"/>
        <c:txPr>
          <a:bodyPr/>
          <a:lstStyle/>
          <a:p>
            <a:pPr>
              <a:defRPr sz="1200"/>
            </a:pPr>
            <a:endParaRPr lang="en-US"/>
          </a:p>
        </c:txPr>
        <c:crossAx val="2115077120"/>
        <c:crosses val="autoZero"/>
        <c:auto val="1"/>
        <c:lblAlgn val="ctr"/>
        <c:lblOffset val="100"/>
        <c:noMultiLvlLbl val="0"/>
      </c:catAx>
      <c:valAx>
        <c:axId val="2115077120"/>
        <c:scaling>
          <c:orientation val="minMax"/>
          <c:max val="0.8"/>
          <c:min val="0.5"/>
        </c:scaling>
        <c:delete val="0"/>
        <c:axPos val="l"/>
        <c:majorGridlines/>
        <c:title>
          <c:tx>
            <c:rich>
              <a:bodyPr/>
              <a:lstStyle/>
              <a:p>
                <a:pPr>
                  <a:defRPr sz="1100"/>
                </a:pPr>
                <a:r>
                  <a:rPr lang="de-DE" sz="1100" dirty="0" err="1" smtClean="0"/>
                  <a:t>Heat</a:t>
                </a:r>
                <a:r>
                  <a:rPr lang="de-DE" sz="1100" dirty="0" smtClean="0"/>
                  <a:t> </a:t>
                </a:r>
                <a:r>
                  <a:rPr lang="de-DE" sz="1100" dirty="0" err="1" smtClean="0"/>
                  <a:t>partition</a:t>
                </a:r>
                <a:r>
                  <a:rPr lang="de-DE" sz="1100" dirty="0" smtClean="0"/>
                  <a:t> (</a:t>
                </a:r>
                <a:r>
                  <a:rPr lang="de-DE" sz="1100" dirty="0" err="1" smtClean="0"/>
                  <a:t>chip</a:t>
                </a:r>
                <a:r>
                  <a:rPr lang="de-DE" sz="1100" dirty="0" smtClean="0"/>
                  <a:t>)</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2579624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81"/>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0.17244840430117</c:v>
                </c:pt>
                <c:pt idx="1">
                  <c:v>0.0981053593613836</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0.105898348236967</c:v>
                </c:pt>
                <c:pt idx="1">
                  <c:v>0.111910646893076</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0.077003631884791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0.0541089384616568</c:v>
                </c:pt>
              </c:numCache>
            </c:numRef>
          </c:val>
          <c:smooth val="0"/>
        </c:ser>
        <c:dLbls>
          <c:showLegendKey val="0"/>
          <c:showVal val="0"/>
          <c:showCatName val="0"/>
          <c:showSerName val="0"/>
          <c:showPercent val="0"/>
          <c:showBubbleSize val="0"/>
        </c:dLbls>
        <c:marker val="1"/>
        <c:smooth val="0"/>
        <c:axId val="2123612896"/>
        <c:axId val="2128282784"/>
      </c:lineChart>
      <c:catAx>
        <c:axId val="2123612896"/>
        <c:scaling>
          <c:orientation val="minMax"/>
        </c:scaling>
        <c:delete val="0"/>
        <c:axPos val="b"/>
        <c:majorTickMark val="none"/>
        <c:minorTickMark val="none"/>
        <c:tickLblPos val="nextTo"/>
        <c:txPr>
          <a:bodyPr/>
          <a:lstStyle/>
          <a:p>
            <a:pPr>
              <a:defRPr sz="1200"/>
            </a:pPr>
            <a:endParaRPr lang="en-US"/>
          </a:p>
        </c:txPr>
        <c:crossAx val="2128282784"/>
        <c:crosses val="autoZero"/>
        <c:auto val="1"/>
        <c:lblAlgn val="ctr"/>
        <c:lblOffset val="100"/>
        <c:noMultiLvlLbl val="0"/>
      </c:catAx>
      <c:valAx>
        <c:axId val="2128282784"/>
        <c:scaling>
          <c:orientation val="minMax"/>
          <c:max val="0.25"/>
        </c:scaling>
        <c:delete val="0"/>
        <c:axPos val="l"/>
        <c:majorGridlines/>
        <c:title>
          <c:tx>
            <c:rich>
              <a:bodyPr/>
              <a:lstStyle/>
              <a:p>
                <a:pPr>
                  <a:defRPr sz="900"/>
                </a:pPr>
                <a:r>
                  <a:rPr lang="de-DE" sz="1100" b="1" i="0" baseline="0" dirty="0" err="1" smtClean="0">
                    <a:effectLst/>
                  </a:rPr>
                  <a:t>Heat</a:t>
                </a:r>
                <a:r>
                  <a:rPr lang="de-DE" sz="1100" b="1" i="0" baseline="0" dirty="0" smtClean="0">
                    <a:effectLst/>
                  </a:rPr>
                  <a:t> </a:t>
                </a:r>
                <a:r>
                  <a:rPr lang="de-DE" sz="1100" b="1" i="0" baseline="0" dirty="0" err="1" smtClean="0">
                    <a:effectLst/>
                  </a:rPr>
                  <a:t>partition</a:t>
                </a:r>
                <a:r>
                  <a:rPr lang="de-DE" sz="1100" b="1" i="0" baseline="0" dirty="0" smtClean="0">
                    <a:effectLst/>
                  </a:rPr>
                  <a:t> (</a:t>
                </a:r>
                <a:r>
                  <a:rPr lang="de-DE" sz="1100" b="1" i="0" baseline="0" dirty="0" err="1" smtClean="0">
                    <a:effectLst/>
                  </a:rPr>
                  <a:t>tool</a:t>
                </a:r>
                <a:r>
                  <a:rPr lang="de-DE" sz="1100" b="1" i="0" baseline="0" dirty="0" smtClean="0">
                    <a:effectLst/>
                  </a:rPr>
                  <a:t>)</a:t>
                </a:r>
                <a:endParaRPr lang="de-DE" sz="900" dirty="0">
                  <a:effectLst/>
                </a:endParaRPr>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2361289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9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249.1629527980719</c:v>
                </c:pt>
                <c:pt idx="1">
                  <c:v>511.9606331769283</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494.002007125559</c:v>
                </c:pt>
                <c:pt idx="1">
                  <c:v>614.9420316163455</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1541.739411052294</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1871.198565407233</c:v>
                </c:pt>
              </c:numCache>
            </c:numRef>
          </c:val>
          <c:smooth val="0"/>
        </c:ser>
        <c:dLbls>
          <c:showLegendKey val="0"/>
          <c:showVal val="0"/>
          <c:showCatName val="0"/>
          <c:showSerName val="0"/>
          <c:showPercent val="0"/>
          <c:showBubbleSize val="0"/>
        </c:dLbls>
        <c:marker val="1"/>
        <c:smooth val="0"/>
        <c:axId val="2134093856"/>
        <c:axId val="2131359504"/>
      </c:lineChart>
      <c:catAx>
        <c:axId val="2134093856"/>
        <c:scaling>
          <c:orientation val="minMax"/>
        </c:scaling>
        <c:delete val="0"/>
        <c:axPos val="b"/>
        <c:majorTickMark val="none"/>
        <c:minorTickMark val="none"/>
        <c:tickLblPos val="nextTo"/>
        <c:txPr>
          <a:bodyPr/>
          <a:lstStyle/>
          <a:p>
            <a:pPr>
              <a:defRPr sz="1200"/>
            </a:pPr>
            <a:endParaRPr lang="en-US"/>
          </a:p>
        </c:txPr>
        <c:crossAx val="2131359504"/>
        <c:crosses val="autoZero"/>
        <c:auto val="1"/>
        <c:lblAlgn val="ctr"/>
        <c:lblOffset val="100"/>
        <c:noMultiLvlLbl val="0"/>
      </c:catAx>
      <c:valAx>
        <c:axId val="2131359504"/>
        <c:scaling>
          <c:orientation val="minMax"/>
        </c:scaling>
        <c:delete val="0"/>
        <c:axPos val="l"/>
        <c:majorGridlines/>
        <c:title>
          <c:tx>
            <c:rich>
              <a:bodyPr/>
              <a:lstStyle/>
              <a:p>
                <a:pPr>
                  <a:defRPr sz="1100"/>
                </a:pPr>
                <a:r>
                  <a:rPr lang="de-DE" sz="1100" dirty="0" err="1" smtClean="0"/>
                  <a:t>Heat</a:t>
                </a:r>
                <a:r>
                  <a:rPr lang="de-DE" sz="1100" dirty="0" smtClean="0"/>
                  <a:t> </a:t>
                </a:r>
                <a:r>
                  <a:rPr lang="de-DE" sz="1100" dirty="0" err="1" smtClean="0"/>
                  <a:t>flow</a:t>
                </a:r>
                <a:r>
                  <a:rPr lang="de-DE" sz="1100" dirty="0" smtClean="0"/>
                  <a:t> (</a:t>
                </a:r>
                <a:r>
                  <a:rPr lang="de-DE" sz="1100" dirty="0" err="1" smtClean="0"/>
                  <a:t>workpiece</a:t>
                </a:r>
                <a:r>
                  <a:rPr lang="de-DE" sz="1100" dirty="0" smtClean="0"/>
                  <a:t>) [W] </a:t>
                </a:r>
                <a:endParaRPr lang="de-DE" sz="1100" dirty="0"/>
              </a:p>
            </c:rich>
          </c:tx>
          <c:layout>
            <c:manualLayout>
              <c:xMode val="edge"/>
              <c:yMode val="edge"/>
              <c:x val="0.0310374010730834"/>
              <c:y val="0.122724398143796"/>
            </c:manualLayout>
          </c:layout>
          <c:overlay val="0"/>
        </c:title>
        <c:numFmt formatCode="General" sourceLinked="1"/>
        <c:majorTickMark val="none"/>
        <c:minorTickMark val="none"/>
        <c:tickLblPos val="nextTo"/>
        <c:txPr>
          <a:bodyPr/>
          <a:lstStyle/>
          <a:p>
            <a:pPr>
              <a:defRPr sz="1200"/>
            </a:pPr>
            <a:endParaRPr lang="en-US"/>
          </a:p>
        </c:txPr>
        <c:crossAx val="213409385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06"/>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0.104690841509722</c:v>
                </c:pt>
                <c:pt idx="1">
                  <c:v>0.156507214103076</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0.145442272972273</c:v>
                </c:pt>
                <c:pt idx="1">
                  <c:v>0.136300756722403</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0.255216967550701</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0.257514657356653</c:v>
                </c:pt>
              </c:numCache>
            </c:numRef>
          </c:val>
          <c:smooth val="0"/>
        </c:ser>
        <c:dLbls>
          <c:showLegendKey val="0"/>
          <c:showVal val="0"/>
          <c:showCatName val="0"/>
          <c:showSerName val="0"/>
          <c:showPercent val="0"/>
          <c:showBubbleSize val="0"/>
        </c:dLbls>
        <c:marker val="1"/>
        <c:smooth val="0"/>
        <c:axId val="2125291120"/>
        <c:axId val="2125215680"/>
      </c:lineChart>
      <c:catAx>
        <c:axId val="2125291120"/>
        <c:scaling>
          <c:orientation val="minMax"/>
        </c:scaling>
        <c:delete val="0"/>
        <c:axPos val="b"/>
        <c:majorTickMark val="none"/>
        <c:minorTickMark val="none"/>
        <c:tickLblPos val="nextTo"/>
        <c:txPr>
          <a:bodyPr/>
          <a:lstStyle/>
          <a:p>
            <a:pPr>
              <a:defRPr sz="1200"/>
            </a:pPr>
            <a:endParaRPr lang="en-US"/>
          </a:p>
        </c:txPr>
        <c:crossAx val="2125215680"/>
        <c:crosses val="autoZero"/>
        <c:auto val="1"/>
        <c:lblAlgn val="ctr"/>
        <c:lblOffset val="100"/>
        <c:noMultiLvlLbl val="0"/>
      </c:catAx>
      <c:valAx>
        <c:axId val="2125215680"/>
        <c:scaling>
          <c:orientation val="minMax"/>
        </c:scaling>
        <c:delete val="0"/>
        <c:axPos val="l"/>
        <c:majorGridlines/>
        <c:title>
          <c:tx>
            <c:rich>
              <a:bodyPr/>
              <a:lstStyle/>
              <a:p>
                <a:pPr>
                  <a:defRPr sz="1100"/>
                </a:pPr>
                <a:r>
                  <a:rPr lang="de-DE" sz="1100" dirty="0" err="1" smtClean="0"/>
                  <a:t>Heat</a:t>
                </a:r>
                <a:r>
                  <a:rPr lang="de-DE" sz="1100" dirty="0" smtClean="0"/>
                  <a:t> </a:t>
                </a:r>
                <a:r>
                  <a:rPr lang="de-DE" sz="1100" dirty="0" err="1" smtClean="0"/>
                  <a:t>partition</a:t>
                </a:r>
                <a:r>
                  <a:rPr lang="de-DE" sz="1100" dirty="0" smtClean="0"/>
                  <a:t> (</a:t>
                </a:r>
                <a:r>
                  <a:rPr lang="de-DE" sz="1100" dirty="0" err="1" smtClean="0"/>
                  <a:t>workpiece</a:t>
                </a:r>
                <a:r>
                  <a:rPr lang="de-DE" sz="1100" dirty="0" smtClean="0"/>
                  <a:t>)</a:t>
                </a:r>
                <a:endParaRPr lang="de-DE" sz="1100" dirty="0"/>
              </a:p>
            </c:rich>
          </c:tx>
          <c:layout>
            <c:manualLayout>
              <c:xMode val="edge"/>
              <c:yMode val="edge"/>
              <c:x val="0.03518726677428"/>
              <c:y val="0.122724398143796"/>
            </c:manualLayout>
          </c:layout>
          <c:overlay val="0"/>
        </c:title>
        <c:numFmt formatCode="General" sourceLinked="1"/>
        <c:majorTickMark val="none"/>
        <c:minorTickMark val="none"/>
        <c:tickLblPos val="nextTo"/>
        <c:txPr>
          <a:bodyPr/>
          <a:lstStyle/>
          <a:p>
            <a:pPr>
              <a:defRPr sz="1200"/>
            </a:pPr>
            <a:endParaRPr lang="en-US"/>
          </a:p>
        </c:txPr>
        <c:crossAx val="212529112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 (version 2).xlsb]Tabelle1!PivotTable1</c:name>
    <c:fmtId val="109"/>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s>
    <c:plotArea>
      <c:layout>
        <c:manualLayout>
          <c:layoutTarget val="inner"/>
          <c:xMode val="edge"/>
          <c:yMode val="edge"/>
          <c:x val="0.267957340364244"/>
          <c:y val="0.210460803500466"/>
          <c:w val="0.707425197356004"/>
          <c:h val="0.60237019057369"/>
        </c:manualLayout>
      </c:layout>
      <c:lineChart>
        <c:grouping val="standard"/>
        <c:varyColors val="0"/>
        <c:ser>
          <c:idx val="0"/>
          <c:order val="0"/>
          <c:tx>
            <c:strRef>
              <c:f>Tabelle1!$B$4:$B$5</c:f>
              <c:strCache>
                <c:ptCount val="1"/>
                <c:pt idx="0">
                  <c:v>200,00</c:v>
                </c:pt>
              </c:strCache>
            </c:strRef>
          </c:tx>
          <c:cat>
            <c:strRef>
              <c:f>Tabelle1!$A$6:$A$7</c:f>
              <c:strCache>
                <c:ptCount val="2"/>
                <c:pt idx="0">
                  <c:v>100,00</c:v>
                </c:pt>
                <c:pt idx="1">
                  <c:v>150,00</c:v>
                </c:pt>
              </c:strCache>
            </c:strRef>
          </c:cat>
          <c:val>
            <c:numRef>
              <c:f>Tabelle1!$B$6:$B$7</c:f>
              <c:numCache>
                <c:formatCode>General</c:formatCode>
                <c:ptCount val="2"/>
                <c:pt idx="0">
                  <c:v>425.865843225208</c:v>
                </c:pt>
                <c:pt idx="1">
                  <c:v>333.4510374222019</c:v>
                </c:pt>
              </c:numCache>
            </c:numRef>
          </c:val>
          <c:smooth val="0"/>
        </c:ser>
        <c:ser>
          <c:idx val="1"/>
          <c:order val="1"/>
          <c:tx>
            <c:strRef>
              <c:f>Tabelle1!$C$4:$C$5</c:f>
              <c:strCache>
                <c:ptCount val="1"/>
                <c:pt idx="0">
                  <c:v>300,00</c:v>
                </c:pt>
              </c:strCache>
            </c:strRef>
          </c:tx>
          <c:cat>
            <c:strRef>
              <c:f>Tabelle1!$A$6:$A$7</c:f>
              <c:strCache>
                <c:ptCount val="2"/>
                <c:pt idx="0">
                  <c:v>100,00</c:v>
                </c:pt>
                <c:pt idx="1">
                  <c:v>150,00</c:v>
                </c:pt>
              </c:strCache>
            </c:strRef>
          </c:cat>
          <c:val>
            <c:numRef>
              <c:f>Tabelle1!$C$6:$C$7</c:f>
              <c:numCache>
                <c:formatCode>General</c:formatCode>
                <c:ptCount val="2"/>
                <c:pt idx="0">
                  <c:v>376.3063746496809</c:v>
                </c:pt>
                <c:pt idx="1">
                  <c:v>520.9050633094149</c:v>
                </c:pt>
              </c:numCache>
            </c:numRef>
          </c:val>
          <c:smooth val="0"/>
        </c:ser>
        <c:ser>
          <c:idx val="2"/>
          <c:order val="2"/>
          <c:tx>
            <c:strRef>
              <c:f>Tabelle1!$D$4:$D$5</c:f>
              <c:strCache>
                <c:ptCount val="1"/>
                <c:pt idx="0">
                  <c:v>400,00</c:v>
                </c:pt>
              </c:strCache>
            </c:strRef>
          </c:tx>
          <c:cat>
            <c:strRef>
              <c:f>Tabelle1!$A$6:$A$7</c:f>
              <c:strCache>
                <c:ptCount val="2"/>
                <c:pt idx="0">
                  <c:v>100,00</c:v>
                </c:pt>
                <c:pt idx="1">
                  <c:v>150,00</c:v>
                </c:pt>
              </c:strCache>
            </c:strRef>
          </c:cat>
          <c:val>
            <c:numRef>
              <c:f>Tabelle1!$D$6:$D$7</c:f>
              <c:numCache>
                <c:formatCode>General</c:formatCode>
                <c:ptCount val="2"/>
                <c:pt idx="1">
                  <c:v>483.833108065366</c:v>
                </c:pt>
              </c:numCache>
            </c:numRef>
          </c:val>
          <c:smooth val="0"/>
        </c:ser>
        <c:ser>
          <c:idx val="3"/>
          <c:order val="3"/>
          <c:tx>
            <c:strRef>
              <c:f>Tabelle1!$E$4:$E$5</c:f>
              <c:strCache>
                <c:ptCount val="1"/>
                <c:pt idx="0">
                  <c:v>500,00</c:v>
                </c:pt>
              </c:strCache>
            </c:strRef>
          </c:tx>
          <c:cat>
            <c:strRef>
              <c:f>Tabelle1!$A$6:$A$7</c:f>
              <c:strCache>
                <c:ptCount val="2"/>
                <c:pt idx="0">
                  <c:v>100,00</c:v>
                </c:pt>
                <c:pt idx="1">
                  <c:v>150,00</c:v>
                </c:pt>
              </c:strCache>
            </c:strRef>
          </c:cat>
          <c:val>
            <c:numRef>
              <c:f>Tabelle1!$E$6:$E$7</c:f>
              <c:numCache>
                <c:formatCode>General</c:formatCode>
                <c:ptCount val="2"/>
                <c:pt idx="1">
                  <c:v>414.114942155918</c:v>
                </c:pt>
              </c:numCache>
            </c:numRef>
          </c:val>
          <c:smooth val="0"/>
        </c:ser>
        <c:dLbls>
          <c:showLegendKey val="0"/>
          <c:showVal val="0"/>
          <c:showCatName val="0"/>
          <c:showSerName val="0"/>
          <c:showPercent val="0"/>
          <c:showBubbleSize val="0"/>
        </c:dLbls>
        <c:marker val="1"/>
        <c:smooth val="0"/>
        <c:axId val="2124834736"/>
        <c:axId val="2136516128"/>
      </c:lineChart>
      <c:catAx>
        <c:axId val="2124834736"/>
        <c:scaling>
          <c:orientation val="minMax"/>
        </c:scaling>
        <c:delete val="0"/>
        <c:axPos val="b"/>
        <c:numFmt formatCode="General" sourceLinked="0"/>
        <c:majorTickMark val="none"/>
        <c:minorTickMark val="none"/>
        <c:tickLblPos val="nextTo"/>
        <c:txPr>
          <a:bodyPr/>
          <a:lstStyle/>
          <a:p>
            <a:pPr>
              <a:defRPr sz="1200"/>
            </a:pPr>
            <a:endParaRPr lang="en-US"/>
          </a:p>
        </c:txPr>
        <c:crossAx val="2136516128"/>
        <c:crosses val="autoZero"/>
        <c:auto val="1"/>
        <c:lblAlgn val="ctr"/>
        <c:lblOffset val="100"/>
        <c:noMultiLvlLbl val="0"/>
      </c:catAx>
      <c:valAx>
        <c:axId val="2136516128"/>
        <c:scaling>
          <c:orientation val="minMax"/>
          <c:max val="1000.0"/>
        </c:scaling>
        <c:delete val="0"/>
        <c:axPos val="l"/>
        <c:majorGridlines/>
        <c:title>
          <c:tx>
            <c:rich>
              <a:bodyPr/>
              <a:lstStyle/>
              <a:p>
                <a:pPr>
                  <a:defRPr sz="1100"/>
                </a:pPr>
                <a:r>
                  <a:rPr lang="de-DE" sz="1100" dirty="0" err="1" smtClean="0"/>
                  <a:t>Heat</a:t>
                </a:r>
                <a:r>
                  <a:rPr lang="de-DE" sz="1100" dirty="0" smtClean="0"/>
                  <a:t> </a:t>
                </a:r>
                <a:r>
                  <a:rPr lang="de-DE" sz="1100" dirty="0" err="1" smtClean="0"/>
                  <a:t>flow</a:t>
                </a:r>
                <a:r>
                  <a:rPr lang="de-DE" sz="1100" dirty="0" smtClean="0"/>
                  <a:t> (</a:t>
                </a:r>
                <a:r>
                  <a:rPr lang="de-DE" sz="1100" dirty="0" err="1" smtClean="0"/>
                  <a:t>tool</a:t>
                </a:r>
                <a:r>
                  <a:rPr lang="de-DE" sz="1100" dirty="0" smtClean="0"/>
                  <a:t>) </a:t>
                </a:r>
                <a:r>
                  <a:rPr lang="de-DE" sz="1100" b="1" i="0" u="none" strike="noStrike" baseline="0" dirty="0" smtClean="0">
                    <a:effectLst/>
                  </a:rPr>
                  <a:t>[W]</a:t>
                </a:r>
                <a:endParaRPr lang="de-DE" sz="1100" dirty="0"/>
              </a:p>
            </c:rich>
          </c:tx>
          <c:layout>
            <c:manualLayout>
              <c:xMode val="edge"/>
              <c:yMode val="edge"/>
              <c:x val="0.0310375021332109"/>
              <c:y val="0.214979104885782"/>
            </c:manualLayout>
          </c:layout>
          <c:overlay val="0"/>
        </c:title>
        <c:numFmt formatCode="General" sourceLinked="1"/>
        <c:majorTickMark val="none"/>
        <c:minorTickMark val="none"/>
        <c:tickLblPos val="nextTo"/>
        <c:txPr>
          <a:bodyPr/>
          <a:lstStyle/>
          <a:p>
            <a:pPr>
              <a:defRPr sz="1200"/>
            </a:pPr>
            <a:endParaRPr lang="en-US"/>
          </a:p>
        </c:txPr>
        <c:crossAx val="2124834736"/>
        <c:crosses val="autoZero"/>
        <c:crossBetween val="between"/>
      </c:valAx>
    </c:plotArea>
    <c:legend>
      <c:legendPos val="t"/>
      <c:layout>
        <c:manualLayout>
          <c:xMode val="edge"/>
          <c:yMode val="edge"/>
          <c:x val="0.0461023938516635"/>
          <c:y val="0.0540636510473195"/>
          <c:w val="0.920698680538764"/>
          <c:h val="0.0901515216258022"/>
        </c:manualLayout>
      </c:layout>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[Struct_Results_v17_AISI1045_AISI4140_ALL_E85.xlsx]Tabelle3!PivotTable1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321.390159606934</c:v>
                </c:pt>
                <c:pt idx="2">
                  <c:v>367.561019897461</c:v>
                </c:pt>
                <c:pt idx="4">
                  <c:v>410.150535583496</c:v>
                </c:pt>
                <c:pt idx="6">
                  <c:v>395.167793273926</c:v>
                </c:pt>
                <c:pt idx="8">
                  <c:v>432.922142028809</c:v>
                </c:pt>
                <c:pt idx="10">
                  <c:v>449.1884918212889</c:v>
                </c:pt>
                <c:pt idx="12">
                  <c:v>454.086273193359</c:v>
                </c:pt>
                <c:pt idx="14">
                  <c:v>469.7017135620119</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371.972076416016</c:v>
                </c:pt>
                <c:pt idx="2">
                  <c:v>332.626594543457</c:v>
                </c:pt>
                <c:pt idx="4">
                  <c:v>411.287910461426</c:v>
                </c:pt>
                <c:pt idx="6">
                  <c:v>422.872352600098</c:v>
                </c:pt>
                <c:pt idx="8">
                  <c:v>455.469329833984</c:v>
                </c:pt>
                <c:pt idx="10">
                  <c:v>418.2797088623049</c:v>
                </c:pt>
                <c:pt idx="12">
                  <c:v>417.11296081543</c:v>
                </c:pt>
                <c:pt idx="14">
                  <c:v>500.5418014526369</c:v>
                </c:pt>
              </c:numCache>
            </c:numRef>
          </c:val>
          <c:smooth val="0"/>
        </c:ser>
        <c:ser>
          <c:idx val="2"/>
          <c:order val="2"/>
          <c:tx>
            <c:strRef>
              <c:f>Tabelle3!$D$3:$D$4</c:f>
              <c:strCache>
                <c:ptCount val="1"/>
                <c:pt idx="0">
                  <c:v>VP36_1_H200_V100_ABA_MF_285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349.5811614990229</c:v>
                </c:pt>
                <c:pt idx="2">
                  <c:v>360.493728637695</c:v>
                </c:pt>
                <c:pt idx="3">
                  <c:v>357.148559570313</c:v>
                </c:pt>
                <c:pt idx="5">
                  <c:v>361.0080261230471</c:v>
                </c:pt>
                <c:pt idx="6">
                  <c:v>370.172050476074</c:v>
                </c:pt>
                <c:pt idx="7">
                  <c:v>380.1350555419919</c:v>
                </c:pt>
                <c:pt idx="9">
                  <c:v>386.004173278809</c:v>
                </c:pt>
                <c:pt idx="10">
                  <c:v>387.342903137207</c:v>
                </c:pt>
                <c:pt idx="11">
                  <c:v>387.6348419189451</c:v>
                </c:pt>
                <c:pt idx="13">
                  <c:v>392.4168548583979</c:v>
                </c:pt>
                <c:pt idx="14">
                  <c:v>399.626129150391</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318.184814453125</c:v>
                </c:pt>
                <c:pt idx="2">
                  <c:v>337.854934692383</c:v>
                </c:pt>
                <c:pt idx="4">
                  <c:v>348.176536560059</c:v>
                </c:pt>
                <c:pt idx="6">
                  <c:v>363.7721786499019</c:v>
                </c:pt>
                <c:pt idx="8">
                  <c:v>372.187042236328</c:v>
                </c:pt>
                <c:pt idx="10">
                  <c:v>370.5649032592769</c:v>
                </c:pt>
                <c:pt idx="12">
                  <c:v>383.725891113281</c:v>
                </c:pt>
                <c:pt idx="14">
                  <c:v>397.4685134887699</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382.1138839721681</c:v>
                </c:pt>
                <c:pt idx="2">
                  <c:v>402.2911911010739</c:v>
                </c:pt>
                <c:pt idx="3">
                  <c:v>402.820495605469</c:v>
                </c:pt>
                <c:pt idx="5">
                  <c:v>408.181762695313</c:v>
                </c:pt>
                <c:pt idx="6">
                  <c:v>413.140884399414</c:v>
                </c:pt>
                <c:pt idx="7">
                  <c:v>431.401412963867</c:v>
                </c:pt>
                <c:pt idx="9">
                  <c:v>434.800880432129</c:v>
                </c:pt>
                <c:pt idx="10">
                  <c:v>443.636932373047</c:v>
                </c:pt>
                <c:pt idx="11">
                  <c:v>445.517250061035</c:v>
                </c:pt>
                <c:pt idx="13">
                  <c:v>447.22518157959</c:v>
                </c:pt>
                <c:pt idx="14">
                  <c:v>455.924095153809</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373.6612091064451</c:v>
                </c:pt>
                <c:pt idx="2">
                  <c:v>358.159454345703</c:v>
                </c:pt>
                <c:pt idx="4">
                  <c:v>413.5302124023439</c:v>
                </c:pt>
                <c:pt idx="6">
                  <c:v>409.912719726563</c:v>
                </c:pt>
                <c:pt idx="8">
                  <c:v>435.039649963379</c:v>
                </c:pt>
                <c:pt idx="10">
                  <c:v>446.6739959716799</c:v>
                </c:pt>
                <c:pt idx="12">
                  <c:v>454.03596496582</c:v>
                </c:pt>
                <c:pt idx="14">
                  <c:v>464.574890136719</c:v>
                </c:pt>
              </c:numCache>
            </c:numRef>
          </c:val>
          <c:smooth val="0"/>
        </c:ser>
        <c:ser>
          <c:idx val="6"/>
          <c:order val="6"/>
          <c:tx>
            <c:strRef>
              <c:f>Tabelle3!$H$3:$H$4</c:f>
              <c:strCache>
                <c:ptCount val="1"/>
                <c:pt idx="0">
                  <c:v>VP4_1_H300_V100_ACF_MF_285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285.740409851074</c:v>
                </c:pt>
                <c:pt idx="2">
                  <c:v>297.4283905029299</c:v>
                </c:pt>
                <c:pt idx="3">
                  <c:v>320.727226257324</c:v>
                </c:pt>
                <c:pt idx="5">
                  <c:v>308.952247619629</c:v>
                </c:pt>
                <c:pt idx="6">
                  <c:v>331.83309173584</c:v>
                </c:pt>
                <c:pt idx="7">
                  <c:v>355.2696075439451</c:v>
                </c:pt>
                <c:pt idx="9">
                  <c:v>318.672836303711</c:v>
                </c:pt>
                <c:pt idx="10">
                  <c:v>354.242126464844</c:v>
                </c:pt>
                <c:pt idx="11">
                  <c:v>284.642074584961</c:v>
                </c:pt>
                <c:pt idx="13">
                  <c:v>194.974029541016</c:v>
                </c:pt>
                <c:pt idx="14">
                  <c:v>506.302642822266</c:v>
                </c:pt>
              </c:numCache>
            </c:numRef>
          </c:val>
          <c:smooth val="0"/>
        </c:ser>
        <c:ser>
          <c:idx val="7"/>
          <c:order val="7"/>
          <c:tx>
            <c:strRef>
              <c:f>Tabelle3!$I$3:$I$4</c:f>
              <c:strCache>
                <c:ptCount val="1"/>
                <c:pt idx="0">
                  <c:v>VP40_1_H400_V150_ABA_MF_425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0">
                  <c:v>385.225532531738</c:v>
                </c:pt>
                <c:pt idx="2">
                  <c:v>426.9951477050779</c:v>
                </c:pt>
                <c:pt idx="4">
                  <c:v>428.260269165039</c:v>
                </c:pt>
                <c:pt idx="6">
                  <c:v>427.7184295654299</c:v>
                </c:pt>
                <c:pt idx="8">
                  <c:v>436.8727035522459</c:v>
                </c:pt>
                <c:pt idx="10">
                  <c:v>422.9702301025389</c:v>
                </c:pt>
                <c:pt idx="12">
                  <c:v>449.898254394531</c:v>
                </c:pt>
                <c:pt idx="14">
                  <c:v>428.682640075684</c:v>
                </c:pt>
              </c:numCache>
            </c:numRef>
          </c:val>
          <c:smooth val="0"/>
        </c:ser>
        <c:ser>
          <c:idx val="8"/>
          <c:order val="8"/>
          <c:tx>
            <c:strRef>
              <c:f>Tabelle3!$J$3:$J$4</c:f>
              <c:strCache>
                <c:ptCount val="1"/>
                <c:pt idx="0">
                  <c:v>VP5_2_H200_V100_ACF_MF_285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
                  <c:v>272.454299926758</c:v>
                </c:pt>
                <c:pt idx="2">
                  <c:v>252.336883544922</c:v>
                </c:pt>
                <c:pt idx="3">
                  <c:v>279.3770675659181</c:v>
                </c:pt>
                <c:pt idx="5">
                  <c:v>257.7996253967291</c:v>
                </c:pt>
                <c:pt idx="6">
                  <c:v>284.9239883422849</c:v>
                </c:pt>
                <c:pt idx="7">
                  <c:v>287.638641357422</c:v>
                </c:pt>
                <c:pt idx="9">
                  <c:v>285.9041061401369</c:v>
                </c:pt>
                <c:pt idx="10">
                  <c:v>307.473754882813</c:v>
                </c:pt>
                <c:pt idx="11">
                  <c:v>485.443260192871</c:v>
                </c:pt>
                <c:pt idx="13">
                  <c:v>403.65746307373</c:v>
                </c:pt>
                <c:pt idx="14">
                  <c:v>488.598663330078</c:v>
                </c:pt>
              </c:numCache>
            </c:numRef>
          </c:val>
          <c:smooth val="0"/>
        </c:ser>
        <c:ser>
          <c:idx val="9"/>
          <c:order val="9"/>
          <c:tx>
            <c:strRef>
              <c:f>Tabelle3!$K$3:$K$4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Tabelle3!$K$5:$K$20</c:f>
              <c:numCache>
                <c:formatCode>General</c:formatCode>
                <c:ptCount val="15"/>
                <c:pt idx="1">
                  <c:v>245.308498382568</c:v>
                </c:pt>
                <c:pt idx="2">
                  <c:v>104.193382263184</c:v>
                </c:pt>
                <c:pt idx="3">
                  <c:v>251.886333465576</c:v>
                </c:pt>
                <c:pt idx="5">
                  <c:v>269.853530883789</c:v>
                </c:pt>
                <c:pt idx="6">
                  <c:v>216.212047576904</c:v>
                </c:pt>
                <c:pt idx="7">
                  <c:v>243.917007446289</c:v>
                </c:pt>
                <c:pt idx="9">
                  <c:v>262.8675460815431</c:v>
                </c:pt>
                <c:pt idx="10">
                  <c:v>372.891792297363</c:v>
                </c:pt>
                <c:pt idx="11">
                  <c:v>263.8030204772949</c:v>
                </c:pt>
                <c:pt idx="13">
                  <c:v>407.496604919434</c:v>
                </c:pt>
                <c:pt idx="14">
                  <c:v>428.890380859375</c:v>
                </c:pt>
              </c:numCache>
            </c:numRef>
          </c:val>
          <c:smooth val="0"/>
        </c:ser>
        <c:dLbls>
          <c:showLegendKey val="0"/>
          <c:showVal val="0"/>
          <c:showCatName val="0"/>
          <c:showSerName val="0"/>
          <c:showPercent val="0"/>
          <c:showBubbleSize val="0"/>
        </c:dLbls>
        <c:marker val="1"/>
        <c:smooth val="0"/>
        <c:axId val="2123713120"/>
        <c:axId val="2126957520"/>
      </c:lineChart>
      <c:catAx>
        <c:axId val="212371312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6957520"/>
        <c:crosses val="autoZero"/>
        <c:auto val="1"/>
        <c:lblAlgn val="ctr"/>
        <c:lblOffset val="100"/>
        <c:tickLblSkip val="3"/>
        <c:tickMarkSkip val="5"/>
        <c:noMultiLvlLbl val="0"/>
      </c:catAx>
      <c:valAx>
        <c:axId val="2126957520"/>
        <c:scaling>
          <c:orientation val="minMax"/>
        </c:scaling>
        <c:delete val="0"/>
        <c:axPos val="l"/>
        <c:majorGridlines/>
        <c:title>
          <c:tx>
            <c:rich>
              <a:bodyPr/>
              <a:lstStyle/>
              <a:p>
                <a:pPr>
                  <a:defRPr sz="1800" b="0"/>
                </a:pPr>
                <a:r>
                  <a:rPr lang="de-DE" sz="1800" b="0" dirty="0" err="1" smtClean="0"/>
                  <a:t>Temperature</a:t>
                </a:r>
                <a:r>
                  <a:rPr lang="de-DE" sz="1800" b="0" dirty="0" smtClean="0"/>
                  <a:t> at </a:t>
                </a:r>
                <a:r>
                  <a:rPr lang="de-DE" sz="1800" b="0" dirty="0" err="1" smtClean="0"/>
                  <a:t>tool</a:t>
                </a:r>
                <a:r>
                  <a:rPr lang="de-DE" sz="1800" b="0" dirty="0" smtClean="0"/>
                  <a:t> </a:t>
                </a:r>
                <a:r>
                  <a:rPr lang="de-DE" sz="1800" b="0" dirty="0" err="1" smtClean="0"/>
                  <a:t>tip</a:t>
                </a:r>
                <a:r>
                  <a:rPr lang="de-DE" sz="1800" b="0" dirty="0" smtClean="0"/>
                  <a:t> [°C]</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3713120"/>
        <c:crosses val="autoZero"/>
        <c:crossBetween val="between"/>
      </c:valAx>
    </c:plotArea>
    <c:legend>
      <c:legendPos val="r"/>
      <c:layout>
        <c:manualLayout>
          <c:xMode val="edge"/>
          <c:yMode val="edge"/>
          <c:x val="0.656978861270448"/>
          <c:y val="0.518718871107799"/>
          <c:w val="0.343021106736658"/>
          <c:h val="0.32367828995559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[Struct_Results_v17_AISI1045_AISI4140_ALL_E85.xlsx]Tabelle3!PivotTable1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0.314075795480698</c:v>
                </c:pt>
                <c:pt idx="2">
                  <c:v>0.565350186874856</c:v>
                </c:pt>
                <c:pt idx="4">
                  <c:v>0.83944971962152</c:v>
                </c:pt>
                <c:pt idx="6">
                  <c:v>1.04487413931534</c:v>
                </c:pt>
                <c:pt idx="8">
                  <c:v>1.39012155558838</c:v>
                </c:pt>
                <c:pt idx="10">
                  <c:v>1.71752934119782</c:v>
                </c:pt>
                <c:pt idx="12">
                  <c:v>2.065875224763679</c:v>
                </c:pt>
                <c:pt idx="14">
                  <c:v>2.35679488890426</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0.591159419084019</c:v>
                </c:pt>
                <c:pt idx="2">
                  <c:v>0.847523887540912</c:v>
                </c:pt>
                <c:pt idx="4">
                  <c:v>1.10288519589029</c:v>
                </c:pt>
                <c:pt idx="6">
                  <c:v>0.671267986448768</c:v>
                </c:pt>
                <c:pt idx="8">
                  <c:v>0.979798291736247</c:v>
                </c:pt>
                <c:pt idx="10">
                  <c:v>1.4796844546305</c:v>
                </c:pt>
                <c:pt idx="12">
                  <c:v>1.9825238520959</c:v>
                </c:pt>
                <c:pt idx="14">
                  <c:v>2.36102040751176</c:v>
                </c:pt>
              </c:numCache>
            </c:numRef>
          </c:val>
          <c:smooth val="0"/>
        </c:ser>
        <c:ser>
          <c:idx val="2"/>
          <c:order val="2"/>
          <c:tx>
            <c:strRef>
              <c:f>Tabelle3!$D$3:$D$4</c:f>
              <c:strCache>
                <c:ptCount val="1"/>
                <c:pt idx="0">
                  <c:v>VP36_1_H200_V100_ABA_MF_285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0.616079389198737</c:v>
                </c:pt>
                <c:pt idx="2">
                  <c:v>0.821055471012131</c:v>
                </c:pt>
                <c:pt idx="3">
                  <c:v>1.08402298658485</c:v>
                </c:pt>
                <c:pt idx="5">
                  <c:v>1.25914539624246</c:v>
                </c:pt>
                <c:pt idx="6">
                  <c:v>1.37425891625845</c:v>
                </c:pt>
                <c:pt idx="7">
                  <c:v>1.48347790292399</c:v>
                </c:pt>
                <c:pt idx="9">
                  <c:v>1.57340699404664</c:v>
                </c:pt>
                <c:pt idx="10">
                  <c:v>1.63950245036988</c:v>
                </c:pt>
                <c:pt idx="11">
                  <c:v>1.72745470901327</c:v>
                </c:pt>
                <c:pt idx="13">
                  <c:v>1.84109430988568</c:v>
                </c:pt>
                <c:pt idx="14">
                  <c:v>1.97899732173941</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0.325150900940588</c:v>
                </c:pt>
                <c:pt idx="2">
                  <c:v>0.443364789981714</c:v>
                </c:pt>
                <c:pt idx="4">
                  <c:v>0.585060695612084</c:v>
                </c:pt>
                <c:pt idx="6">
                  <c:v>0.74979558904248</c:v>
                </c:pt>
                <c:pt idx="8">
                  <c:v>0.928068788379728</c:v>
                </c:pt>
                <c:pt idx="10">
                  <c:v>1.13132064480865</c:v>
                </c:pt>
                <c:pt idx="12">
                  <c:v>1.32819489052711</c:v>
                </c:pt>
                <c:pt idx="14">
                  <c:v>1.45193635679893</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0.823596955080929</c:v>
                </c:pt>
                <c:pt idx="2">
                  <c:v>1.06973078717299</c:v>
                </c:pt>
                <c:pt idx="3">
                  <c:v>1.33798722676207</c:v>
                </c:pt>
                <c:pt idx="5">
                  <c:v>1.67426750276392</c:v>
                </c:pt>
                <c:pt idx="6">
                  <c:v>1.924964277688189</c:v>
                </c:pt>
                <c:pt idx="7">
                  <c:v>2.12784768835498</c:v>
                </c:pt>
                <c:pt idx="9">
                  <c:v>2.33523425076498</c:v>
                </c:pt>
                <c:pt idx="10">
                  <c:v>2.47808006859216</c:v>
                </c:pt>
                <c:pt idx="11">
                  <c:v>2.60583939700174</c:v>
                </c:pt>
                <c:pt idx="13">
                  <c:v>2.78547698698459</c:v>
                </c:pt>
                <c:pt idx="14">
                  <c:v>2.99728244970068</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0.531811440793894</c:v>
                </c:pt>
                <c:pt idx="2">
                  <c:v>0.668326561826831</c:v>
                </c:pt>
                <c:pt idx="4">
                  <c:v>0.986775608610152</c:v>
                </c:pt>
                <c:pt idx="6">
                  <c:v>1.2181698626483</c:v>
                </c:pt>
                <c:pt idx="8">
                  <c:v>1.47791720340535</c:v>
                </c:pt>
                <c:pt idx="10">
                  <c:v>1.9044867241055</c:v>
                </c:pt>
                <c:pt idx="12">
                  <c:v>2.29538096519219</c:v>
                </c:pt>
                <c:pt idx="14">
                  <c:v>2.576181411613709</c:v>
                </c:pt>
              </c:numCache>
            </c:numRef>
          </c:val>
          <c:smooth val="0"/>
        </c:ser>
        <c:ser>
          <c:idx val="6"/>
          <c:order val="6"/>
          <c:tx>
            <c:strRef>
              <c:f>Tabelle3!$H$3:$H$4</c:f>
              <c:strCache>
                <c:ptCount val="1"/>
                <c:pt idx="0">
                  <c:v>VP4_1_H300_V100_ACF_MF_285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0.796978014619036</c:v>
                </c:pt>
                <c:pt idx="2">
                  <c:v>1.07599660012181</c:v>
                </c:pt>
                <c:pt idx="3">
                  <c:v>1.40351983451428</c:v>
                </c:pt>
                <c:pt idx="5">
                  <c:v>1.90906748132243</c:v>
                </c:pt>
                <c:pt idx="6">
                  <c:v>2.11146037670593</c:v>
                </c:pt>
                <c:pt idx="7">
                  <c:v>2.501858689339229</c:v>
                </c:pt>
                <c:pt idx="9">
                  <c:v>2.69500183437471</c:v>
                </c:pt>
                <c:pt idx="10">
                  <c:v>2.915708253239449</c:v>
                </c:pt>
                <c:pt idx="11">
                  <c:v>3.10328712501004</c:v>
                </c:pt>
                <c:pt idx="13">
                  <c:v>3.56803143512164</c:v>
                </c:pt>
                <c:pt idx="14">
                  <c:v>4.20080877152479</c:v>
                </c:pt>
              </c:numCache>
            </c:numRef>
          </c:val>
          <c:smooth val="0"/>
        </c:ser>
        <c:ser>
          <c:idx val="7"/>
          <c:order val="7"/>
          <c:tx>
            <c:strRef>
              <c:f>Tabelle3!$I$3:$I$4</c:f>
              <c:strCache>
                <c:ptCount val="1"/>
                <c:pt idx="0">
                  <c:v>VP40_1_H400_V150_ABA_MF_425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0">
                  <c:v>0.653098082559322</c:v>
                </c:pt>
                <c:pt idx="2">
                  <c:v>0.827229401874645</c:v>
                </c:pt>
                <c:pt idx="4">
                  <c:v>1.07922292347839</c:v>
                </c:pt>
                <c:pt idx="6">
                  <c:v>1.34284774243793</c:v>
                </c:pt>
                <c:pt idx="8">
                  <c:v>1.69438961363203</c:v>
                </c:pt>
                <c:pt idx="10">
                  <c:v>1.96901503379159</c:v>
                </c:pt>
                <c:pt idx="12">
                  <c:v>2.2498553867729</c:v>
                </c:pt>
                <c:pt idx="14">
                  <c:v>2.46177827931225</c:v>
                </c:pt>
              </c:numCache>
            </c:numRef>
          </c:val>
          <c:smooth val="0"/>
        </c:ser>
        <c:ser>
          <c:idx val="8"/>
          <c:order val="8"/>
          <c:tx>
            <c:strRef>
              <c:f>Tabelle3!$J$3:$J$4</c:f>
              <c:strCache>
                <c:ptCount val="1"/>
                <c:pt idx="0">
                  <c:v>VP5_2_H200_V100_ACF_MF_285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
                  <c:v>0.407982292274716</c:v>
                </c:pt>
                <c:pt idx="2">
                  <c:v>0.615544036133527</c:v>
                </c:pt>
                <c:pt idx="3">
                  <c:v>0.813279936034087</c:v>
                </c:pt>
                <c:pt idx="5">
                  <c:v>1.2086400732625</c:v>
                </c:pt>
                <c:pt idx="6">
                  <c:v>1.29736454522079</c:v>
                </c:pt>
                <c:pt idx="7">
                  <c:v>1.86336977326891</c:v>
                </c:pt>
                <c:pt idx="9">
                  <c:v>2.02688739982363</c:v>
                </c:pt>
                <c:pt idx="10">
                  <c:v>2.11832920392827</c:v>
                </c:pt>
                <c:pt idx="11">
                  <c:v>2.88230420224639</c:v>
                </c:pt>
                <c:pt idx="13">
                  <c:v>3.07713106010626</c:v>
                </c:pt>
                <c:pt idx="14">
                  <c:v>3.31865239595533</c:v>
                </c:pt>
              </c:numCache>
            </c:numRef>
          </c:val>
          <c:smooth val="0"/>
        </c:ser>
        <c:ser>
          <c:idx val="9"/>
          <c:order val="9"/>
          <c:tx>
            <c:strRef>
              <c:f>Tabelle3!$K$3:$K$4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Tabelle3!$K$5:$K$20</c:f>
              <c:numCache>
                <c:formatCode>General</c:formatCode>
                <c:ptCount val="15"/>
                <c:pt idx="1">
                  <c:v>0.234280561718117</c:v>
                </c:pt>
                <c:pt idx="2">
                  <c:v>0.108624477040787</c:v>
                </c:pt>
                <c:pt idx="3">
                  <c:v>0.0875230287197462</c:v>
                </c:pt>
                <c:pt idx="5">
                  <c:v>0.263494985483784</c:v>
                </c:pt>
                <c:pt idx="6">
                  <c:v>0.551006941812697</c:v>
                </c:pt>
                <c:pt idx="7">
                  <c:v>0.686849614779195</c:v>
                </c:pt>
                <c:pt idx="9">
                  <c:v>0.775707070138941</c:v>
                </c:pt>
                <c:pt idx="10">
                  <c:v>1.03493072692447</c:v>
                </c:pt>
                <c:pt idx="11">
                  <c:v>0.919021720360098</c:v>
                </c:pt>
                <c:pt idx="13">
                  <c:v>1.2178380415149</c:v>
                </c:pt>
                <c:pt idx="14">
                  <c:v>1.30813408005542</c:v>
                </c:pt>
              </c:numCache>
            </c:numRef>
          </c:val>
          <c:smooth val="0"/>
        </c:ser>
        <c:dLbls>
          <c:showLegendKey val="0"/>
          <c:showVal val="0"/>
          <c:showCatName val="0"/>
          <c:showSerName val="0"/>
          <c:showPercent val="0"/>
          <c:showBubbleSize val="0"/>
        </c:dLbls>
        <c:marker val="1"/>
        <c:smooth val="0"/>
        <c:axId val="2123771392"/>
        <c:axId val="2131978960"/>
      </c:lineChart>
      <c:catAx>
        <c:axId val="212377139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31978960"/>
        <c:crosses val="autoZero"/>
        <c:auto val="1"/>
        <c:lblAlgn val="ctr"/>
        <c:lblOffset val="100"/>
        <c:tickLblSkip val="3"/>
        <c:tickMarkSkip val="5"/>
        <c:noMultiLvlLbl val="0"/>
      </c:catAx>
      <c:valAx>
        <c:axId val="2131978960"/>
        <c:scaling>
          <c:orientation val="minMax"/>
        </c:scaling>
        <c:delete val="0"/>
        <c:axPos val="l"/>
        <c:majorGridlines/>
        <c:title>
          <c:tx>
            <c:rich>
              <a:bodyPr/>
              <a:lstStyle/>
              <a:p>
                <a:pPr>
                  <a:defRPr sz="1800" b="0"/>
                </a:pPr>
                <a:r>
                  <a:rPr lang="de-DE" sz="1800" b="0"/>
                  <a:t>Internal energy in tool [Joule]</a:t>
                </a:r>
              </a:p>
            </c:rich>
          </c:tx>
          <c:layout>
            <c:manualLayout>
              <c:xMode val="edge"/>
              <c:yMode val="edge"/>
              <c:x val="0.0246202464414702"/>
              <c:y val="0.136776874115983"/>
            </c:manualLayout>
          </c:layout>
          <c:overlay val="0"/>
        </c:title>
        <c:numFmt formatCode="General" sourceLinked="1"/>
        <c:majorTickMark val="none"/>
        <c:minorTickMark val="none"/>
        <c:tickLblPos val="nextTo"/>
        <c:txPr>
          <a:bodyPr/>
          <a:lstStyle/>
          <a:p>
            <a:pPr>
              <a:defRPr sz="1600"/>
            </a:pPr>
            <a:endParaRPr lang="en-US"/>
          </a:p>
        </c:txPr>
        <c:crossAx val="2123771392"/>
        <c:crosses val="autoZero"/>
        <c:crossBetween val="between"/>
      </c:valAx>
    </c:plotArea>
    <c:legend>
      <c:legendPos val="r"/>
      <c:layout>
        <c:manualLayout>
          <c:xMode val="edge"/>
          <c:yMode val="edge"/>
          <c:x val="0.124884074530054"/>
          <c:y val="0.0611597250652181"/>
          <c:w val="0.343021106736658"/>
          <c:h val="0.32367828995559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[Struct_Results_v17_AISI1045_AISI4140_ALL_E85.xlsx]Tabelle3!PivotTable1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12.6955</c:v>
                </c:pt>
                <c:pt idx="2">
                  <c:v>12.6955</c:v>
                </c:pt>
                <c:pt idx="4">
                  <c:v>12.6955</c:v>
                </c:pt>
                <c:pt idx="6">
                  <c:v>12.6955</c:v>
                </c:pt>
                <c:pt idx="8">
                  <c:v>12.6955</c:v>
                </c:pt>
                <c:pt idx="10">
                  <c:v>12.6955</c:v>
                </c:pt>
                <c:pt idx="12">
                  <c:v>12.6955</c:v>
                </c:pt>
                <c:pt idx="14">
                  <c:v>12.6955</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9.9915</c:v>
                </c:pt>
                <c:pt idx="2">
                  <c:v>9.9915</c:v>
                </c:pt>
                <c:pt idx="4">
                  <c:v>9.9915</c:v>
                </c:pt>
                <c:pt idx="6">
                  <c:v>9.9915</c:v>
                </c:pt>
                <c:pt idx="8">
                  <c:v>9.9915</c:v>
                </c:pt>
                <c:pt idx="10">
                  <c:v>9.9915</c:v>
                </c:pt>
                <c:pt idx="12">
                  <c:v>9.9915</c:v>
                </c:pt>
                <c:pt idx="14">
                  <c:v>9.9915</c:v>
                </c:pt>
              </c:numCache>
            </c:numRef>
          </c:val>
          <c:smooth val="0"/>
        </c:ser>
        <c:ser>
          <c:idx val="2"/>
          <c:order val="2"/>
          <c:tx>
            <c:strRef>
              <c:f>Tabelle3!$D$3:$D$4</c:f>
              <c:strCache>
                <c:ptCount val="1"/>
                <c:pt idx="0">
                  <c:v>VP36_1_H200_V100_ABA_MF_285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8.089300000000001</c:v>
                </c:pt>
                <c:pt idx="2">
                  <c:v>8.089300000000001</c:v>
                </c:pt>
                <c:pt idx="3">
                  <c:v>8.089300000000001</c:v>
                </c:pt>
                <c:pt idx="5">
                  <c:v>8.089300000000001</c:v>
                </c:pt>
                <c:pt idx="6">
                  <c:v>8.089300000000001</c:v>
                </c:pt>
                <c:pt idx="7">
                  <c:v>8.089300000000001</c:v>
                </c:pt>
                <c:pt idx="9">
                  <c:v>8.089300000000001</c:v>
                </c:pt>
                <c:pt idx="10">
                  <c:v>8.089300000000001</c:v>
                </c:pt>
                <c:pt idx="11">
                  <c:v>8.089300000000001</c:v>
                </c:pt>
                <c:pt idx="13">
                  <c:v>8.089300000000001</c:v>
                </c:pt>
                <c:pt idx="14">
                  <c:v>8.089300000000001</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7.2382</c:v>
                </c:pt>
                <c:pt idx="2">
                  <c:v>7.2382</c:v>
                </c:pt>
                <c:pt idx="4">
                  <c:v>7.2382</c:v>
                </c:pt>
                <c:pt idx="6">
                  <c:v>7.2382</c:v>
                </c:pt>
                <c:pt idx="8">
                  <c:v>7.2382</c:v>
                </c:pt>
                <c:pt idx="10">
                  <c:v>7.2382</c:v>
                </c:pt>
                <c:pt idx="12">
                  <c:v>7.2382</c:v>
                </c:pt>
                <c:pt idx="14">
                  <c:v>7.2382</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13.8213</c:v>
                </c:pt>
                <c:pt idx="2">
                  <c:v>13.8213</c:v>
                </c:pt>
                <c:pt idx="3">
                  <c:v>13.8213</c:v>
                </c:pt>
                <c:pt idx="5">
                  <c:v>13.8213</c:v>
                </c:pt>
                <c:pt idx="6">
                  <c:v>13.8213</c:v>
                </c:pt>
                <c:pt idx="7">
                  <c:v>13.8213</c:v>
                </c:pt>
                <c:pt idx="9">
                  <c:v>13.8213</c:v>
                </c:pt>
                <c:pt idx="10">
                  <c:v>13.8213</c:v>
                </c:pt>
                <c:pt idx="11">
                  <c:v>13.8213</c:v>
                </c:pt>
                <c:pt idx="13">
                  <c:v>13.8213</c:v>
                </c:pt>
                <c:pt idx="14">
                  <c:v>13.8213</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13.0426</c:v>
                </c:pt>
                <c:pt idx="2">
                  <c:v>13.0426</c:v>
                </c:pt>
                <c:pt idx="4">
                  <c:v>13.0426</c:v>
                </c:pt>
                <c:pt idx="6">
                  <c:v>13.0426</c:v>
                </c:pt>
                <c:pt idx="8">
                  <c:v>13.0426</c:v>
                </c:pt>
                <c:pt idx="10">
                  <c:v>13.0426</c:v>
                </c:pt>
                <c:pt idx="12">
                  <c:v>13.0426</c:v>
                </c:pt>
                <c:pt idx="14">
                  <c:v>13.0426</c:v>
                </c:pt>
              </c:numCache>
            </c:numRef>
          </c:val>
          <c:smooth val="0"/>
        </c:ser>
        <c:ser>
          <c:idx val="6"/>
          <c:order val="6"/>
          <c:tx>
            <c:strRef>
              <c:f>Tabelle3!$H$3:$H$4</c:f>
              <c:strCache>
                <c:ptCount val="1"/>
                <c:pt idx="0">
                  <c:v>VP4_1_H300_V100_ACF_MF_285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20.35300000000001</c:v>
                </c:pt>
                <c:pt idx="2">
                  <c:v>20.35300000000001</c:v>
                </c:pt>
                <c:pt idx="3">
                  <c:v>20.35300000000001</c:v>
                </c:pt>
                <c:pt idx="5">
                  <c:v>20.35300000000001</c:v>
                </c:pt>
                <c:pt idx="6">
                  <c:v>20.35300000000001</c:v>
                </c:pt>
                <c:pt idx="7">
                  <c:v>20.35300000000001</c:v>
                </c:pt>
                <c:pt idx="9">
                  <c:v>20.35300000000001</c:v>
                </c:pt>
                <c:pt idx="10">
                  <c:v>20.35300000000001</c:v>
                </c:pt>
                <c:pt idx="11">
                  <c:v>20.35300000000001</c:v>
                </c:pt>
                <c:pt idx="13">
                  <c:v>20.35300000000001</c:v>
                </c:pt>
                <c:pt idx="14">
                  <c:v>20.35300000000001</c:v>
                </c:pt>
              </c:numCache>
            </c:numRef>
          </c:val>
          <c:smooth val="0"/>
        </c:ser>
        <c:ser>
          <c:idx val="7"/>
          <c:order val="7"/>
          <c:tx>
            <c:strRef>
              <c:f>Tabelle3!$I$3:$I$4</c:f>
              <c:strCache>
                <c:ptCount val="1"/>
                <c:pt idx="0">
                  <c:v>VP40_1_H400_V150_ABA_MF_425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0">
                  <c:v>11.6779</c:v>
                </c:pt>
                <c:pt idx="2">
                  <c:v>11.6779</c:v>
                </c:pt>
                <c:pt idx="4">
                  <c:v>11.6779</c:v>
                </c:pt>
                <c:pt idx="6">
                  <c:v>11.6779</c:v>
                </c:pt>
                <c:pt idx="8">
                  <c:v>11.6779</c:v>
                </c:pt>
                <c:pt idx="10">
                  <c:v>11.6779</c:v>
                </c:pt>
                <c:pt idx="12">
                  <c:v>11.6779</c:v>
                </c:pt>
                <c:pt idx="14">
                  <c:v>11.6779</c:v>
                </c:pt>
              </c:numCache>
            </c:numRef>
          </c:val>
          <c:smooth val="0"/>
        </c:ser>
        <c:ser>
          <c:idx val="8"/>
          <c:order val="8"/>
          <c:tx>
            <c:strRef>
              <c:f>Tabelle3!$J$3:$J$4</c:f>
              <c:strCache>
                <c:ptCount val="1"/>
                <c:pt idx="0">
                  <c:v>VP5_2_H200_V100_ACF_MF_285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
                  <c:v>19.45649999999999</c:v>
                </c:pt>
                <c:pt idx="2">
                  <c:v>19.45649999999999</c:v>
                </c:pt>
                <c:pt idx="3">
                  <c:v>19.45649999999999</c:v>
                </c:pt>
                <c:pt idx="5">
                  <c:v>19.45649999999999</c:v>
                </c:pt>
                <c:pt idx="6">
                  <c:v>19.45649999999999</c:v>
                </c:pt>
                <c:pt idx="7">
                  <c:v>19.45649999999999</c:v>
                </c:pt>
                <c:pt idx="9">
                  <c:v>19.45649999999999</c:v>
                </c:pt>
                <c:pt idx="10">
                  <c:v>19.45649999999999</c:v>
                </c:pt>
                <c:pt idx="11">
                  <c:v>19.45649999999999</c:v>
                </c:pt>
                <c:pt idx="13">
                  <c:v>19.45649999999999</c:v>
                </c:pt>
                <c:pt idx="14">
                  <c:v>19.45649999999999</c:v>
                </c:pt>
              </c:numCache>
            </c:numRef>
          </c:val>
          <c:smooth val="0"/>
        </c:ser>
        <c:ser>
          <c:idx val="9"/>
          <c:order val="9"/>
          <c:tx>
            <c:strRef>
              <c:f>Tabelle3!$K$3:$K$4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Tabelle3!$K$5:$K$20</c:f>
              <c:numCache>
                <c:formatCode>General</c:formatCode>
                <c:ptCount val="15"/>
                <c:pt idx="1">
                  <c:v>8.255500000000003</c:v>
                </c:pt>
                <c:pt idx="2">
                  <c:v>8.255500000000003</c:v>
                </c:pt>
                <c:pt idx="3">
                  <c:v>8.255500000000003</c:v>
                </c:pt>
                <c:pt idx="5">
                  <c:v>8.255500000000003</c:v>
                </c:pt>
                <c:pt idx="6">
                  <c:v>8.255500000000003</c:v>
                </c:pt>
                <c:pt idx="7">
                  <c:v>8.255500000000003</c:v>
                </c:pt>
                <c:pt idx="9">
                  <c:v>8.255500000000003</c:v>
                </c:pt>
                <c:pt idx="10">
                  <c:v>8.255500000000003</c:v>
                </c:pt>
                <c:pt idx="11">
                  <c:v>8.255500000000003</c:v>
                </c:pt>
                <c:pt idx="13">
                  <c:v>8.255500000000003</c:v>
                </c:pt>
                <c:pt idx="14">
                  <c:v>8.255500000000003</c:v>
                </c:pt>
              </c:numCache>
            </c:numRef>
          </c:val>
          <c:smooth val="0"/>
        </c:ser>
        <c:dLbls>
          <c:showLegendKey val="0"/>
          <c:showVal val="0"/>
          <c:showCatName val="0"/>
          <c:showSerName val="0"/>
          <c:showPercent val="0"/>
          <c:showBubbleSize val="0"/>
        </c:dLbls>
        <c:marker val="1"/>
        <c:smooth val="0"/>
        <c:axId val="2130730960"/>
        <c:axId val="2128356432"/>
      </c:lineChart>
      <c:catAx>
        <c:axId val="213073096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8356432"/>
        <c:crosses val="autoZero"/>
        <c:auto val="1"/>
        <c:lblAlgn val="ctr"/>
        <c:lblOffset val="100"/>
        <c:tickLblSkip val="3"/>
        <c:tickMarkSkip val="5"/>
        <c:noMultiLvlLbl val="0"/>
      </c:catAx>
      <c:valAx>
        <c:axId val="2128356432"/>
        <c:scaling>
          <c:orientation val="minMax"/>
        </c:scaling>
        <c:delete val="0"/>
        <c:axPos val="l"/>
        <c:majorGridlines/>
        <c:title>
          <c:tx>
            <c:rich>
              <a:bodyPr/>
              <a:lstStyle/>
              <a:p>
                <a:pPr>
                  <a:defRPr sz="1800" b="0"/>
                </a:pPr>
                <a:r>
                  <a:rPr lang="de-DE" sz="1800" b="0" dirty="0" err="1" smtClean="0"/>
                  <a:t>Heating</a:t>
                </a:r>
                <a:r>
                  <a:rPr lang="de-DE" sz="1800" b="0" dirty="0" smtClean="0"/>
                  <a:t> rate </a:t>
                </a:r>
                <a:r>
                  <a:rPr lang="de-DE" sz="1800" b="0" dirty="0" err="1" smtClean="0"/>
                  <a:t>of</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30730960"/>
        <c:crosses val="autoZero"/>
        <c:crossBetween val="between"/>
      </c:valAx>
    </c:plotArea>
    <c:legend>
      <c:legendPos val="r"/>
      <c:layout>
        <c:manualLayout>
          <c:xMode val="edge"/>
          <c:yMode val="edge"/>
          <c:x val="0.655817718291906"/>
          <c:y val="0.0"/>
          <c:w val="0.343021106736658"/>
          <c:h val="0.32659267942083"/>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[Struct_Results_v17_AISI1045_AISI4140_ALL_E85.xlsx]Tabelle3!PivotTable1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1594.65268974307</c:v>
                </c:pt>
                <c:pt idx="2">
                  <c:v>1758.2158881296</c:v>
                </c:pt>
                <c:pt idx="4">
                  <c:v>1982.05624562832</c:v>
                </c:pt>
                <c:pt idx="6">
                  <c:v>1850.89013428118</c:v>
                </c:pt>
                <c:pt idx="8">
                  <c:v>1825.64448571286</c:v>
                </c:pt>
                <c:pt idx="10">
                  <c:v>1876.90590487443</c:v>
                </c:pt>
                <c:pt idx="12">
                  <c:v>2036.74026896032</c:v>
                </c:pt>
                <c:pt idx="14">
                  <c:v>2179.01376535831</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2770.81082625728</c:v>
                </c:pt>
                <c:pt idx="2">
                  <c:v>2609.15841653684</c:v>
                </c:pt>
                <c:pt idx="4">
                  <c:v>2569.64396723056</c:v>
                </c:pt>
                <c:pt idx="6">
                  <c:v>2617.37781411081</c:v>
                </c:pt>
                <c:pt idx="8">
                  <c:v>2630.53506153152</c:v>
                </c:pt>
                <c:pt idx="10">
                  <c:v>2608.51907634337</c:v>
                </c:pt>
                <c:pt idx="12">
                  <c:v>2681.17429657961</c:v>
                </c:pt>
                <c:pt idx="14">
                  <c:v>2995.51803128792</c:v>
                </c:pt>
              </c:numCache>
            </c:numRef>
          </c:val>
          <c:smooth val="0"/>
        </c:ser>
        <c:ser>
          <c:idx val="2"/>
          <c:order val="2"/>
          <c:tx>
            <c:strRef>
              <c:f>Tabelle3!$D$3:$D$4</c:f>
              <c:strCache>
                <c:ptCount val="1"/>
                <c:pt idx="0">
                  <c:v>VP36_1_H200_V100_ABA_MF_285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1202.85874295046</c:v>
                </c:pt>
                <c:pt idx="2">
                  <c:v>1216.66287059619</c:v>
                </c:pt>
                <c:pt idx="3">
                  <c:v>1235.88520471479</c:v>
                </c:pt>
                <c:pt idx="5">
                  <c:v>1262.06077650075</c:v>
                </c:pt>
                <c:pt idx="6">
                  <c:v>1257.6486015987</c:v>
                </c:pt>
                <c:pt idx="7">
                  <c:v>1305.75589377114</c:v>
                </c:pt>
                <c:pt idx="9">
                  <c:v>1277.43518885552</c:v>
                </c:pt>
                <c:pt idx="10">
                  <c:v>1279.42781161275</c:v>
                </c:pt>
                <c:pt idx="11">
                  <c:v>1291.77926969546</c:v>
                </c:pt>
                <c:pt idx="13">
                  <c:v>1320.45026760542</c:v>
                </c:pt>
                <c:pt idx="14">
                  <c:v>1287.8699923239</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1869.76010725824</c:v>
                </c:pt>
                <c:pt idx="2">
                  <c:v>1808.01952398638</c:v>
                </c:pt>
                <c:pt idx="4">
                  <c:v>1889.41307228066</c:v>
                </c:pt>
                <c:pt idx="6">
                  <c:v>1873.46555029764</c:v>
                </c:pt>
                <c:pt idx="8">
                  <c:v>1855.95293901761</c:v>
                </c:pt>
                <c:pt idx="10">
                  <c:v>1931.40345224627</c:v>
                </c:pt>
                <c:pt idx="12">
                  <c:v>1958.67047098051</c:v>
                </c:pt>
                <c:pt idx="14">
                  <c:v>2069.60845393337</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1902.13476255657</c:v>
                </c:pt>
                <c:pt idx="2">
                  <c:v>1937.64098866284</c:v>
                </c:pt>
                <c:pt idx="3">
                  <c:v>1862.13793083702</c:v>
                </c:pt>
                <c:pt idx="5">
                  <c:v>1784.55781740843</c:v>
                </c:pt>
                <c:pt idx="6">
                  <c:v>1928.02474849645</c:v>
                </c:pt>
                <c:pt idx="7">
                  <c:v>1832.22974476249</c:v>
                </c:pt>
                <c:pt idx="9">
                  <c:v>1992.28567578122</c:v>
                </c:pt>
                <c:pt idx="10">
                  <c:v>1876.18663403508</c:v>
                </c:pt>
                <c:pt idx="11">
                  <c:v>1933.15883074342</c:v>
                </c:pt>
                <c:pt idx="13">
                  <c:v>2110.39638442286</c:v>
                </c:pt>
                <c:pt idx="14">
                  <c:v>2096.41546533394</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2887.269814747639</c:v>
                </c:pt>
                <c:pt idx="2">
                  <c:v>2791.47855524782</c:v>
                </c:pt>
                <c:pt idx="4">
                  <c:v>2677.14188154883</c:v>
                </c:pt>
                <c:pt idx="6">
                  <c:v>3211.27930102945</c:v>
                </c:pt>
                <c:pt idx="8">
                  <c:v>3305.02379287551</c:v>
                </c:pt>
                <c:pt idx="10">
                  <c:v>3368.66021735803</c:v>
                </c:pt>
                <c:pt idx="12">
                  <c:v>3301.82357339547</c:v>
                </c:pt>
                <c:pt idx="14">
                  <c:v>3317.15306336273</c:v>
                </c:pt>
              </c:numCache>
            </c:numRef>
          </c:val>
          <c:smooth val="0"/>
        </c:ser>
        <c:ser>
          <c:idx val="6"/>
          <c:order val="6"/>
          <c:tx>
            <c:strRef>
              <c:f>Tabelle3!$H$3:$H$4</c:f>
              <c:strCache>
                <c:ptCount val="1"/>
                <c:pt idx="0">
                  <c:v>VP4_1_H300_V100_ACF_MF_285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1640.11970331756</c:v>
                </c:pt>
                <c:pt idx="2">
                  <c:v>1635.64995425137</c:v>
                </c:pt>
                <c:pt idx="3">
                  <c:v>1639.12843274229</c:v>
                </c:pt>
                <c:pt idx="5">
                  <c:v>1711.74427605594</c:v>
                </c:pt>
                <c:pt idx="6">
                  <c:v>1749.65496760371</c:v>
                </c:pt>
                <c:pt idx="7">
                  <c:v>1747.41854677813</c:v>
                </c:pt>
                <c:pt idx="9">
                  <c:v>1788.12526810219</c:v>
                </c:pt>
                <c:pt idx="10">
                  <c:v>1783.83624125339</c:v>
                </c:pt>
                <c:pt idx="11">
                  <c:v>1822.06473065639</c:v>
                </c:pt>
                <c:pt idx="13">
                  <c:v>2077.84566774327</c:v>
                </c:pt>
                <c:pt idx="14">
                  <c:v>2061.93428796505</c:v>
                </c:pt>
              </c:numCache>
            </c:numRef>
          </c:val>
          <c:smooth val="0"/>
        </c:ser>
        <c:ser>
          <c:idx val="7"/>
          <c:order val="7"/>
          <c:tx>
            <c:strRef>
              <c:f>Tabelle3!$I$3:$I$4</c:f>
              <c:strCache>
                <c:ptCount val="1"/>
                <c:pt idx="0">
                  <c:v>VP40_1_H400_V150_ABA_MF_425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0">
                  <c:v>3235.30847922199</c:v>
                </c:pt>
                <c:pt idx="2">
                  <c:v>2910.82107346839</c:v>
                </c:pt>
                <c:pt idx="4">
                  <c:v>3632.11062787869</c:v>
                </c:pt>
                <c:pt idx="6">
                  <c:v>3815.63839429559</c:v>
                </c:pt>
                <c:pt idx="8">
                  <c:v>3514.38230582109</c:v>
                </c:pt>
                <c:pt idx="10">
                  <c:v>3706.95483310706</c:v>
                </c:pt>
                <c:pt idx="12">
                  <c:v>3777.144928055709</c:v>
                </c:pt>
                <c:pt idx="14">
                  <c:v>3718.28531302924</c:v>
                </c:pt>
              </c:numCache>
            </c:numRef>
          </c:val>
          <c:smooth val="0"/>
        </c:ser>
        <c:ser>
          <c:idx val="8"/>
          <c:order val="8"/>
          <c:tx>
            <c:strRef>
              <c:f>Tabelle3!$J$3:$J$4</c:f>
              <c:strCache>
                <c:ptCount val="1"/>
                <c:pt idx="0">
                  <c:v>VP5_2_H200_V100_ACF_MF_285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
                  <c:v>1122.43921965767</c:v>
                </c:pt>
                <c:pt idx="2">
                  <c:v>1129.22162782113</c:v>
                </c:pt>
                <c:pt idx="3">
                  <c:v>1150.08243614965</c:v>
                </c:pt>
                <c:pt idx="5">
                  <c:v>1214.04389501474</c:v>
                </c:pt>
                <c:pt idx="6">
                  <c:v>1200.164130876949</c:v>
                </c:pt>
                <c:pt idx="7">
                  <c:v>1261.92712692372</c:v>
                </c:pt>
                <c:pt idx="9">
                  <c:v>1271.29886677318</c:v>
                </c:pt>
                <c:pt idx="10">
                  <c:v>1302.21932227789</c:v>
                </c:pt>
                <c:pt idx="11">
                  <c:v>1346.76221363252</c:v>
                </c:pt>
                <c:pt idx="13">
                  <c:v>1500.05489983721</c:v>
                </c:pt>
                <c:pt idx="14">
                  <c:v>1446.64394393325</c:v>
                </c:pt>
              </c:numCache>
            </c:numRef>
          </c:val>
          <c:smooth val="0"/>
        </c:ser>
        <c:ser>
          <c:idx val="9"/>
          <c:order val="9"/>
          <c:tx>
            <c:strRef>
              <c:f>Tabelle3!$K$3:$K$4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Tabelle3!$K$5:$K$20</c:f>
              <c:numCache>
                <c:formatCode>General</c:formatCode>
                <c:ptCount val="15"/>
                <c:pt idx="1">
                  <c:v>566.3211341094809</c:v>
                </c:pt>
                <c:pt idx="2">
                  <c:v>539.714147638561</c:v>
                </c:pt>
                <c:pt idx="3">
                  <c:v>580.287453885303</c:v>
                </c:pt>
                <c:pt idx="5">
                  <c:v>581.94885081775</c:v>
                </c:pt>
                <c:pt idx="6">
                  <c:v>575.6727129999331</c:v>
                </c:pt>
                <c:pt idx="7">
                  <c:v>586.100651472722</c:v>
                </c:pt>
                <c:pt idx="9">
                  <c:v>613.816717758566</c:v>
                </c:pt>
                <c:pt idx="10">
                  <c:v>577.76595732865</c:v>
                </c:pt>
                <c:pt idx="11">
                  <c:v>612.021816742368</c:v>
                </c:pt>
                <c:pt idx="13">
                  <c:v>643.209803538499</c:v>
                </c:pt>
                <c:pt idx="14">
                  <c:v>641.197931700999</c:v>
                </c:pt>
              </c:numCache>
            </c:numRef>
          </c:val>
          <c:smooth val="0"/>
        </c:ser>
        <c:dLbls>
          <c:showLegendKey val="0"/>
          <c:showVal val="0"/>
          <c:showCatName val="0"/>
          <c:showSerName val="0"/>
          <c:showPercent val="0"/>
          <c:showBubbleSize val="0"/>
        </c:dLbls>
        <c:marker val="1"/>
        <c:smooth val="0"/>
        <c:axId val="2122140800"/>
        <c:axId val="2122158896"/>
      </c:lineChart>
      <c:catAx>
        <c:axId val="212214080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en-US"/>
          </a:p>
        </c:txPr>
        <c:crossAx val="2122158896"/>
        <c:crosses val="autoZero"/>
        <c:auto val="1"/>
        <c:lblAlgn val="ctr"/>
        <c:lblOffset val="100"/>
        <c:tickLblSkip val="3"/>
        <c:tickMarkSkip val="5"/>
        <c:noMultiLvlLbl val="0"/>
      </c:catAx>
      <c:valAx>
        <c:axId val="2122158896"/>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carried</a:t>
                </a:r>
                <a:r>
                  <a:rPr lang="de-DE" sz="1800" b="0" dirty="0" smtClean="0"/>
                  <a:t> </a:t>
                </a:r>
                <a:r>
                  <a:rPr lang="de-DE" sz="1800" b="0" dirty="0" err="1" smtClean="0"/>
                  <a:t>away</a:t>
                </a:r>
                <a:r>
                  <a:rPr lang="de-DE" sz="1800" b="0" dirty="0" smtClean="0"/>
                  <a:t> </a:t>
                </a:r>
                <a:r>
                  <a:rPr lang="de-DE" sz="1800" b="0" dirty="0" err="1" smtClean="0"/>
                  <a:t>by</a:t>
                </a:r>
                <a:r>
                  <a:rPr lang="de-DE" sz="1800" b="0" dirty="0" smtClean="0"/>
                  <a:t> </a:t>
                </a:r>
                <a:r>
                  <a:rPr lang="de-DE" sz="1800" b="0" dirty="0" err="1" smtClean="0"/>
                  <a:t>chip</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2140800"/>
        <c:crosses val="autoZero"/>
        <c:crossBetween val="between"/>
      </c:valAx>
    </c:plotArea>
    <c:legend>
      <c:legendPos val="r"/>
      <c:layout>
        <c:manualLayout>
          <c:xMode val="edge"/>
          <c:yMode val="edge"/>
          <c:x val="0.656978861270448"/>
          <c:y val="0.507061313246841"/>
          <c:w val="0.340323029530487"/>
          <c:h val="0.335335847816549"/>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[Struct_Results_v17_AISI1045_AISI4140_ALL_E85.xlsx]Tabelle3!PivotTable1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ln>
            <a:prstDash val="solid"/>
          </a:ln>
        </c:spPr>
        <c:marker>
          <c:spPr>
            <a:ln>
              <a:prstDash val="solid"/>
            </a:ln>
          </c:spPr>
        </c:marker>
      </c:pivotFmt>
      <c:pivotFmt>
        <c:idx val="17"/>
        <c:spPr>
          <a:ln>
            <a:prstDash val="solid"/>
          </a:ln>
        </c:spPr>
        <c:marker>
          <c:spPr>
            <a:ln>
              <a:prstDash val="solid"/>
            </a:ln>
          </c:spPr>
        </c:marker>
      </c:pivotFmt>
      <c:pivotFmt>
        <c:idx val="18"/>
        <c:spPr>
          <a:ln>
            <a:prstDash val="solid"/>
          </a:ln>
        </c:spPr>
        <c:marker>
          <c:spPr>
            <a:ln>
              <a:prstDash val="solid"/>
            </a:ln>
          </c:spPr>
        </c:marker>
      </c:pivotFmt>
      <c:pivotFmt>
        <c:idx val="19"/>
        <c:spPr>
          <a:ln>
            <a:prstDash val="dash"/>
          </a:ln>
        </c:spPr>
        <c:marker>
          <c:spPr>
            <a:ln>
              <a:prstDash val="dash"/>
            </a:ln>
          </c:spPr>
        </c:marker>
      </c:pivotFmt>
      <c:pivotFmt>
        <c:idx val="20"/>
        <c:spPr>
          <a:ln>
            <a:solidFill>
              <a:schemeClr val="accent4">
                <a:lumMod val="50000"/>
              </a:schemeClr>
            </a:solidFill>
            <a:prstDash val="dash"/>
          </a:ln>
        </c:spPr>
        <c:marker>
          <c:spPr>
            <a:ln>
              <a:solidFill>
                <a:schemeClr val="accent4">
                  <a:lumMod val="50000"/>
                </a:schemeClr>
              </a:solidFill>
              <a:prstDash val="dash"/>
            </a:ln>
          </c:spPr>
        </c:marker>
      </c:pivotFmt>
      <c:pivotFmt>
        <c:idx val="2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22"/>
        <c:spPr>
          <a:ln>
            <a:prstDash val="dash"/>
          </a:ln>
        </c:spPr>
        <c:marker>
          <c:spPr>
            <a:ln>
              <a:prstDash val="dash"/>
            </a:ln>
          </c:spPr>
        </c:marker>
      </c:pivotFmt>
      <c:pivotFmt>
        <c:idx val="23"/>
      </c:pivotFmt>
      <c:pivotFmt>
        <c:idx val="24"/>
      </c:pivotFmt>
      <c:pivotFmt>
        <c:idx val="25"/>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dash"/>
          </a:ln>
        </c:spPr>
        <c:marker>
          <c:spPr>
            <a:ln>
              <a:prstDash val="dash"/>
            </a:ln>
          </c:spPr>
        </c:marker>
      </c:pivotFmt>
      <c:pivotFmt>
        <c:idx val="30"/>
        <c:spPr>
          <a:ln>
            <a:solidFill>
              <a:schemeClr val="accent4">
                <a:lumMod val="50000"/>
              </a:schemeClr>
            </a:solidFill>
            <a:prstDash val="dash"/>
          </a:ln>
        </c:spPr>
        <c:marker>
          <c:spPr>
            <a:ln>
              <a:solidFill>
                <a:schemeClr val="accent4">
                  <a:lumMod val="50000"/>
                </a:schemeClr>
              </a:solidFill>
              <a:prstDash val="dash"/>
            </a:ln>
          </c:spPr>
        </c:marker>
      </c:pivotFmt>
      <c:pivotFmt>
        <c:idx val="3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32"/>
        <c:spPr>
          <a:ln>
            <a:prstDash val="dash"/>
          </a:ln>
        </c:spPr>
        <c:marker>
          <c:spPr>
            <a:ln>
              <a:prstDash val="dash"/>
            </a:ln>
          </c:spPr>
        </c:marker>
      </c:pivotFmt>
      <c:pivotFmt>
        <c:idx val="33"/>
      </c:pivotFmt>
      <c:pivotFmt>
        <c:idx val="34"/>
      </c:pivotFmt>
      <c:pivotFmt>
        <c:idx val="35"/>
      </c:pivotFmt>
      <c:pivotFmt>
        <c:idx val="36"/>
        <c:spPr>
          <a:ln>
            <a:prstDash val="solid"/>
          </a:ln>
        </c:spPr>
        <c:marker>
          <c:spPr>
            <a:ln>
              <a:prstDash val="solid"/>
            </a:ln>
          </c:spPr>
        </c:marker>
      </c:pivotFmt>
      <c:pivotFmt>
        <c:idx val="37"/>
        <c:spPr>
          <a:ln>
            <a:prstDash val="solid"/>
          </a:ln>
        </c:spPr>
        <c:marker>
          <c:spPr>
            <a:ln>
              <a:prstDash val="solid"/>
            </a:ln>
          </c:spPr>
        </c:marker>
      </c:pivotFmt>
      <c:pivotFmt>
        <c:idx val="38"/>
        <c:spPr>
          <a:ln>
            <a:prstDash val="solid"/>
          </a:ln>
        </c:spPr>
        <c:marker>
          <c:spPr>
            <a:ln>
              <a:prstDash val="solid"/>
            </a:ln>
          </c:spPr>
        </c:marker>
      </c:pivotFmt>
      <c:pivotFmt>
        <c:idx val="39"/>
        <c:spPr>
          <a:ln>
            <a:prstDash val="dash"/>
          </a:ln>
        </c:spPr>
        <c:marker>
          <c:spPr>
            <a:ln>
              <a:prstDash val="dash"/>
            </a:ln>
          </c:spPr>
        </c:marker>
      </c:pivotFmt>
      <c:pivotFmt>
        <c:idx val="40"/>
        <c:spPr>
          <a:ln>
            <a:solidFill>
              <a:schemeClr val="accent4">
                <a:lumMod val="50000"/>
              </a:schemeClr>
            </a:solidFill>
            <a:prstDash val="dash"/>
          </a:ln>
        </c:spPr>
        <c:marker>
          <c:spPr>
            <a:ln>
              <a:solidFill>
                <a:schemeClr val="accent4">
                  <a:lumMod val="50000"/>
                </a:schemeClr>
              </a:solidFill>
              <a:prstDash val="dash"/>
            </a:ln>
          </c:spPr>
        </c:marker>
      </c:pivotFmt>
      <c:pivotFmt>
        <c:idx val="41"/>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pivotFmt>
      <c:pivotFmt>
        <c:idx val="42"/>
        <c:spPr>
          <a:ln>
            <a:prstDash val="dash"/>
          </a:ln>
        </c:spPr>
        <c:marker>
          <c:spPr>
            <a:ln>
              <a:prstDash val="dash"/>
            </a:ln>
          </c:spPr>
        </c:marker>
      </c:pivotFmt>
      <c:pivotFmt>
        <c:idx val="43"/>
      </c:pivotFmt>
      <c:pivotFmt>
        <c:idx val="44"/>
      </c:pivotFmt>
      <c:pivotFmt>
        <c:idx val="4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Tabelle3!$B$3:$B$4</c:f>
              <c:strCache>
                <c:ptCount val="1"/>
                <c:pt idx="0">
                  <c:v>VP32_1_H200_V150_ACF_MF_285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Tabelle3!$B$5:$B$20</c:f>
              <c:numCache>
                <c:formatCode>General</c:formatCode>
                <c:ptCount val="15"/>
                <c:pt idx="0">
                  <c:v>0.623642545237195</c:v>
                </c:pt>
                <c:pt idx="2">
                  <c:v>0.687609432826584</c:v>
                </c:pt>
                <c:pt idx="4">
                  <c:v>0.770121752919559</c:v>
                </c:pt>
                <c:pt idx="6">
                  <c:v>0.723852812416169</c:v>
                </c:pt>
                <c:pt idx="8">
                  <c:v>0.708377872583012</c:v>
                </c:pt>
                <c:pt idx="10">
                  <c:v>0.733102240251392</c:v>
                </c:pt>
                <c:pt idx="12">
                  <c:v>0.796535755711268</c:v>
                </c:pt>
                <c:pt idx="14">
                  <c:v>0.852176589595751</c:v>
                </c:pt>
              </c:numCache>
            </c:numRef>
          </c:val>
          <c:smooth val="0"/>
        </c:ser>
        <c:ser>
          <c:idx val="1"/>
          <c:order val="1"/>
          <c:tx>
            <c:strRef>
              <c:f>Tabelle3!$C$3:$C$4</c:f>
              <c:strCache>
                <c:ptCount val="1"/>
                <c:pt idx="0">
                  <c:v>VP33_1_H300_V150_ACF_MF_285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Tabelle3!$C$5:$C$20</c:f>
              <c:numCache>
                <c:formatCode>General</c:formatCode>
                <c:ptCount val="15"/>
                <c:pt idx="0">
                  <c:v>0.822440228319522</c:v>
                </c:pt>
                <c:pt idx="2">
                  <c:v>0.776147251251045</c:v>
                </c:pt>
                <c:pt idx="4">
                  <c:v>0.75922898017803</c:v>
                </c:pt>
                <c:pt idx="6">
                  <c:v>0.775146967358662</c:v>
                </c:pt>
                <c:pt idx="8">
                  <c:v>0.777219909667716</c:v>
                </c:pt>
                <c:pt idx="10">
                  <c:v>0.771627656867802</c:v>
                </c:pt>
                <c:pt idx="12">
                  <c:v>0.792181816948588</c:v>
                </c:pt>
                <c:pt idx="14">
                  <c:v>0.890115698270511</c:v>
                </c:pt>
              </c:numCache>
            </c:numRef>
          </c:val>
          <c:smooth val="0"/>
        </c:ser>
        <c:ser>
          <c:idx val="2"/>
          <c:order val="2"/>
          <c:tx>
            <c:strRef>
              <c:f>Tabelle3!$D$3:$D$4</c:f>
              <c:strCache>
                <c:ptCount val="1"/>
                <c:pt idx="0">
                  <c:v>VP36_1_H200_V100_ABA_MF_285</c:v>
                </c:pt>
              </c:strCache>
            </c:strRef>
          </c:tx>
          <c:spPr>
            <a:ln>
              <a:prstDash val="solid"/>
            </a:ln>
          </c:spPr>
          <c:marker>
            <c:spPr>
              <a:ln>
                <a:prstDash val="solid"/>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Tabelle3!$D$5:$D$20</c:f>
              <c:numCache>
                <c:formatCode>General</c:formatCode>
                <c:ptCount val="15"/>
                <c:pt idx="1">
                  <c:v>0.619502887195089</c:v>
                </c:pt>
                <c:pt idx="2">
                  <c:v>0.626612364498104</c:v>
                </c:pt>
                <c:pt idx="3">
                  <c:v>0.636512356126291</c:v>
                </c:pt>
                <c:pt idx="5">
                  <c:v>0.648151005039317</c:v>
                </c:pt>
                <c:pt idx="6">
                  <c:v>0.644612404102983</c:v>
                </c:pt>
                <c:pt idx="7">
                  <c:v>0.670591314334594</c:v>
                </c:pt>
                <c:pt idx="9">
                  <c:v>0.656046774407305</c:v>
                </c:pt>
                <c:pt idx="10">
                  <c:v>0.658937907627976</c:v>
                </c:pt>
                <c:pt idx="11">
                  <c:v>0.665299223109243</c:v>
                </c:pt>
                <c:pt idx="13">
                  <c:v>0.680065517229879</c:v>
                </c:pt>
                <c:pt idx="14">
                  <c:v>0.661405730553752</c:v>
                </c:pt>
              </c:numCache>
            </c:numRef>
          </c:val>
          <c:smooth val="0"/>
        </c:ser>
        <c:ser>
          <c:idx val="3"/>
          <c:order val="3"/>
          <c:tx>
            <c:strRef>
              <c:f>Tabelle3!$E$3:$E$4</c:f>
              <c:strCache>
                <c:ptCount val="1"/>
                <c:pt idx="0">
                  <c:v>VP37_1_H200_V150_ABA_MF_425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Tabelle3!$E$5:$E$20</c:f>
              <c:numCache>
                <c:formatCode>General</c:formatCode>
                <c:ptCount val="15"/>
                <c:pt idx="0">
                  <c:v>0.678508159636325</c:v>
                </c:pt>
                <c:pt idx="2">
                  <c:v>0.654744670021372</c:v>
                </c:pt>
                <c:pt idx="4">
                  <c:v>0.685639928614064</c:v>
                </c:pt>
                <c:pt idx="6">
                  <c:v>0.681872529904705</c:v>
                </c:pt>
                <c:pt idx="8">
                  <c:v>0.677406353738656</c:v>
                </c:pt>
                <c:pt idx="10">
                  <c:v>0.699426139619855</c:v>
                </c:pt>
                <c:pt idx="12">
                  <c:v>0.714897341429784</c:v>
                </c:pt>
                <c:pt idx="14">
                  <c:v>0.754689956871322</c:v>
                </c:pt>
              </c:numCache>
            </c:numRef>
          </c:val>
          <c:smooth val="0"/>
        </c:ser>
        <c:ser>
          <c:idx val="4"/>
          <c:order val="4"/>
          <c:tx>
            <c:strRef>
              <c:f>Tabelle3!$F$3:$F$4</c:f>
              <c:strCache>
                <c:ptCount val="1"/>
                <c:pt idx="0">
                  <c:v>VP38_1_H300_V100_ABA_MF_425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Tabelle3!$F$5:$F$20</c:f>
              <c:numCache>
                <c:formatCode>General</c:formatCode>
                <c:ptCount val="15"/>
                <c:pt idx="1">
                  <c:v>0.669409110722549</c:v>
                </c:pt>
                <c:pt idx="2">
                  <c:v>0.681904645587263</c:v>
                </c:pt>
                <c:pt idx="3">
                  <c:v>0.655333218687897</c:v>
                </c:pt>
                <c:pt idx="5">
                  <c:v>0.617003264244916</c:v>
                </c:pt>
                <c:pt idx="6">
                  <c:v>0.677100443723854</c:v>
                </c:pt>
                <c:pt idx="7">
                  <c:v>0.634975746372645</c:v>
                </c:pt>
                <c:pt idx="9">
                  <c:v>0.688824286483773</c:v>
                </c:pt>
                <c:pt idx="10">
                  <c:v>0.650209402879897</c:v>
                </c:pt>
                <c:pt idx="11">
                  <c:v>0.668381431656124</c:v>
                </c:pt>
                <c:pt idx="13">
                  <c:v>0.734727909103565</c:v>
                </c:pt>
                <c:pt idx="14">
                  <c:v>0.726531691024442</c:v>
                </c:pt>
              </c:numCache>
            </c:numRef>
          </c:val>
          <c:smooth val="0"/>
        </c:ser>
        <c:ser>
          <c:idx val="5"/>
          <c:order val="5"/>
          <c:tx>
            <c:strRef>
              <c:f>Tabelle3!$G$3:$G$4</c:f>
              <c:strCache>
                <c:ptCount val="1"/>
                <c:pt idx="0">
                  <c:v>VP39_1_H300_V150_ABA_MF_425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Tabelle3!$G$5:$G$20</c:f>
              <c:numCache>
                <c:formatCode>General</c:formatCode>
                <c:ptCount val="15"/>
                <c:pt idx="0">
                  <c:v>0.658944170718471</c:v>
                </c:pt>
                <c:pt idx="2">
                  <c:v>0.630156291515966</c:v>
                </c:pt>
                <c:pt idx="4">
                  <c:v>0.608388557696761</c:v>
                </c:pt>
                <c:pt idx="6">
                  <c:v>0.729772895407574</c:v>
                </c:pt>
                <c:pt idx="8">
                  <c:v>0.744368037737141</c:v>
                </c:pt>
                <c:pt idx="10">
                  <c:v>0.765538182766474</c:v>
                </c:pt>
                <c:pt idx="12">
                  <c:v>0.750349354074978</c:v>
                </c:pt>
                <c:pt idx="14">
                  <c:v>0.748823546886933</c:v>
                </c:pt>
              </c:numCache>
            </c:numRef>
          </c:val>
          <c:smooth val="0"/>
        </c:ser>
        <c:ser>
          <c:idx val="6"/>
          <c:order val="6"/>
          <c:tx>
            <c:strRef>
              <c:f>Tabelle3!$H$3:$H$4</c:f>
              <c:strCache>
                <c:ptCount val="1"/>
                <c:pt idx="0">
                  <c:v>VP4_1_H300_V100_ACF_MF_285</c:v>
                </c:pt>
              </c:strCache>
            </c:strRef>
          </c:tx>
          <c:spPr>
            <a:ln>
              <a:prstDash val="dash"/>
            </a:ln>
          </c:spPr>
          <c:marker>
            <c:spPr>
              <a:ln>
                <a:prstDash val="dash"/>
              </a:ln>
            </c:spPr>
          </c:marker>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Tabelle3!$H$5:$H$20</c:f>
              <c:numCache>
                <c:formatCode>General</c:formatCode>
                <c:ptCount val="15"/>
                <c:pt idx="1">
                  <c:v>0.710735575987343</c:v>
                </c:pt>
                <c:pt idx="2">
                  <c:v>0.715361789470222</c:v>
                </c:pt>
                <c:pt idx="3">
                  <c:v>0.715985190137724</c:v>
                </c:pt>
                <c:pt idx="5">
                  <c:v>0.743814842156608</c:v>
                </c:pt>
                <c:pt idx="6">
                  <c:v>0.762306450913372</c:v>
                </c:pt>
                <c:pt idx="7">
                  <c:v>0.759316603966157</c:v>
                </c:pt>
                <c:pt idx="9">
                  <c:v>0.782047826469061</c:v>
                </c:pt>
                <c:pt idx="10">
                  <c:v>0.777198875926328</c:v>
                </c:pt>
                <c:pt idx="11">
                  <c:v>0.7895803112479</c:v>
                </c:pt>
                <c:pt idx="13">
                  <c:v>0.906466564645334</c:v>
                </c:pt>
                <c:pt idx="14">
                  <c:v>0.893526277893355</c:v>
                </c:pt>
              </c:numCache>
            </c:numRef>
          </c:val>
          <c:smooth val="0"/>
        </c:ser>
        <c:ser>
          <c:idx val="7"/>
          <c:order val="7"/>
          <c:tx>
            <c:strRef>
              <c:f>Tabelle3!$I$3:$I$4</c:f>
              <c:strCache>
                <c:ptCount val="1"/>
                <c:pt idx="0">
                  <c:v>VP40_1_H400_V150_ABA_MF_425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Tabelle3!$I$5:$I$20</c:f>
              <c:numCache>
                <c:formatCode>General</c:formatCode>
                <c:ptCount val="15"/>
                <c:pt idx="0">
                  <c:v>0.675179977000021</c:v>
                </c:pt>
                <c:pt idx="2">
                  <c:v>0.603532866971391</c:v>
                </c:pt>
                <c:pt idx="4">
                  <c:v>0.753085842472924</c:v>
                </c:pt>
                <c:pt idx="6">
                  <c:v>0.794625266348446</c:v>
                </c:pt>
                <c:pt idx="8">
                  <c:v>0.72867592171799</c:v>
                </c:pt>
                <c:pt idx="10">
                  <c:v>0.772805606530191</c:v>
                </c:pt>
                <c:pt idx="12">
                  <c:v>0.786608814656046</c:v>
                </c:pt>
                <c:pt idx="14">
                  <c:v>0.775167722823148</c:v>
                </c:pt>
              </c:numCache>
            </c:numRef>
          </c:val>
          <c:smooth val="0"/>
        </c:ser>
        <c:ser>
          <c:idx val="8"/>
          <c:order val="8"/>
          <c:tx>
            <c:strRef>
              <c:f>Tabelle3!$J$3:$J$4</c:f>
              <c:strCache>
                <c:ptCount val="1"/>
                <c:pt idx="0">
                  <c:v>VP5_2_H200_V100_ACF_MF_285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Tabelle3!$J$5:$J$20</c:f>
              <c:numCache>
                <c:formatCode>General</c:formatCode>
                <c:ptCount val="15"/>
                <c:pt idx="1">
                  <c:v>0.666305119205503</c:v>
                </c:pt>
                <c:pt idx="2">
                  <c:v>0.665500679400871</c:v>
                </c:pt>
                <c:pt idx="3">
                  <c:v>0.679813144724128</c:v>
                </c:pt>
                <c:pt idx="5">
                  <c:v>0.720683710994365</c:v>
                </c:pt>
                <c:pt idx="6">
                  <c:v>0.707310261168397</c:v>
                </c:pt>
                <c:pt idx="7">
                  <c:v>0.748063939861289</c:v>
                </c:pt>
                <c:pt idx="9">
                  <c:v>0.756729635398761</c:v>
                </c:pt>
                <c:pt idx="10">
                  <c:v>0.767455938102305</c:v>
                </c:pt>
                <c:pt idx="11">
                  <c:v>0.793707051018184</c:v>
                </c:pt>
                <c:pt idx="13">
                  <c:v>0.890466264316444</c:v>
                </c:pt>
                <c:pt idx="14">
                  <c:v>0.856346921589797</c:v>
                </c:pt>
              </c:numCache>
            </c:numRef>
          </c:val>
          <c:smooth val="0"/>
        </c:ser>
        <c:ser>
          <c:idx val="9"/>
          <c:order val="9"/>
          <c:tx>
            <c:strRef>
              <c:f>Tabelle3!$K$3:$K$4</c:f>
              <c:strCache>
                <c:ptCount val="1"/>
                <c:pt idx="0">
                  <c:v>VP6_1_H100_V100_ACF_MF_285</c:v>
                </c:pt>
              </c:strCache>
            </c:strRef>
          </c:tx>
          <c:cat>
            <c:strRef>
              <c:f>Tabelle3!$A$5:$A$20</c:f>
              <c:strCache>
                <c:ptCount val="15"/>
                <c:pt idx="0">
                  <c:v>26,65</c:v>
                </c:pt>
                <c:pt idx="1">
                  <c:v>29,19</c:v>
                </c:pt>
                <c:pt idx="2">
                  <c:v>34,27</c:v>
                </c:pt>
                <c:pt idx="3">
                  <c:v>39,35</c:v>
                </c:pt>
                <c:pt idx="4">
                  <c:v>41,89</c:v>
                </c:pt>
                <c:pt idx="5">
                  <c:v>44,43</c:v>
                </c:pt>
                <c:pt idx="6">
                  <c:v>49,51</c:v>
                </c:pt>
                <c:pt idx="7">
                  <c:v>54,59</c:v>
                </c:pt>
                <c:pt idx="8">
                  <c:v>57,13</c:v>
                </c:pt>
                <c:pt idx="9">
                  <c:v>59,67</c:v>
                </c:pt>
                <c:pt idx="10">
                  <c:v>64,76</c:v>
                </c:pt>
                <c:pt idx="11">
                  <c:v>69,84</c:v>
                </c:pt>
                <c:pt idx="12">
                  <c:v>72,38</c:v>
                </c:pt>
                <c:pt idx="13">
                  <c:v>74,92</c:v>
                </c:pt>
                <c:pt idx="14">
                  <c:v>80,00</c:v>
                </c:pt>
              </c:strCache>
            </c:strRef>
          </c:cat>
          <c:val>
            <c:numRef>
              <c:f>Tabelle3!$K$5:$K$20</c:f>
              <c:numCache>
                <c:formatCode>General</c:formatCode>
                <c:ptCount val="15"/>
                <c:pt idx="1">
                  <c:v>0.598921086294557</c:v>
                </c:pt>
                <c:pt idx="2">
                  <c:v>0.575303855059298</c:v>
                </c:pt>
                <c:pt idx="3">
                  <c:v>0.610587278137593</c:v>
                </c:pt>
                <c:pt idx="5">
                  <c:v>0.61544840357707</c:v>
                </c:pt>
                <c:pt idx="6">
                  <c:v>0.609803911183664</c:v>
                </c:pt>
                <c:pt idx="7">
                  <c:v>0.621845648278479</c:v>
                </c:pt>
                <c:pt idx="9">
                  <c:v>0.651252056826128</c:v>
                </c:pt>
                <c:pt idx="10">
                  <c:v>0.614923578336266</c:v>
                </c:pt>
                <c:pt idx="11">
                  <c:v>0.651382520547161</c:v>
                </c:pt>
                <c:pt idx="13">
                  <c:v>0.685624197932724</c:v>
                </c:pt>
                <c:pt idx="14">
                  <c:v>0.680303191118335</c:v>
                </c:pt>
              </c:numCache>
            </c:numRef>
          </c:val>
          <c:smooth val="0"/>
        </c:ser>
        <c:dLbls>
          <c:showLegendKey val="0"/>
          <c:showVal val="0"/>
          <c:showCatName val="0"/>
          <c:showSerName val="0"/>
          <c:showPercent val="0"/>
          <c:showBubbleSize val="0"/>
        </c:dLbls>
        <c:marker val="1"/>
        <c:smooth val="0"/>
        <c:axId val="2133600000"/>
        <c:axId val="2128502672"/>
      </c:lineChart>
      <c:catAx>
        <c:axId val="2133600000"/>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8502672"/>
        <c:crosses val="autoZero"/>
        <c:auto val="1"/>
        <c:lblAlgn val="ctr"/>
        <c:lblOffset val="100"/>
        <c:tickLblSkip val="3"/>
        <c:tickMarkSkip val="5"/>
        <c:noMultiLvlLbl val="0"/>
      </c:catAx>
      <c:valAx>
        <c:axId val="2128502672"/>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33600000"/>
        <c:crosses val="autoZero"/>
        <c:crossBetween val="between"/>
      </c:valAx>
    </c:plotArea>
    <c:legend>
      <c:legendPos val="r"/>
      <c:layout>
        <c:manualLayout>
          <c:xMode val="edge"/>
          <c:yMode val="edge"/>
          <c:x val="0.655817718291906"/>
          <c:y val="0.504146923781601"/>
          <c:w val="0.343021106736658"/>
          <c:h val="0.338250237281788"/>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0.606940566944793</c:v>
                </c:pt>
                <c:pt idx="8">
                  <c:v>0.629512639592187</c:v>
                </c:pt>
                <c:pt idx="9">
                  <c:v>0.606755412653708</c:v>
                </c:pt>
                <c:pt idx="10">
                  <c:v>0.608540355783117</c:v>
                </c:pt>
                <c:pt idx="12">
                  <c:v>0.638987453374779</c:v>
                </c:pt>
                <c:pt idx="13">
                  <c:v>0.636120120620427</c:v>
                </c:pt>
                <c:pt idx="14">
                  <c:v>0.577064913403228</c:v>
                </c:pt>
                <c:pt idx="16">
                  <c:v>0.620925415633711</c:v>
                </c:pt>
                <c:pt idx="17">
                  <c:v>0.665254125393241</c:v>
                </c:pt>
                <c:pt idx="18">
                  <c:v>0.592735410420767</c:v>
                </c:pt>
                <c:pt idx="20">
                  <c:v>0.648867383298867</c:v>
                </c:pt>
                <c:pt idx="21">
                  <c:v>0.669945104072724</c:v>
                </c:pt>
                <c:pt idx="22">
                  <c:v>0.681243717849897</c:v>
                </c:pt>
                <c:pt idx="24">
                  <c:v>0.685871252767417</c:v>
                </c:pt>
                <c:pt idx="25">
                  <c:v>0.666643189370391</c:v>
                </c:pt>
                <c:pt idx="26">
                  <c:v>0.724457963916778</c:v>
                </c:pt>
                <c:pt idx="28">
                  <c:v>0.767207874636605</c:v>
                </c:pt>
                <c:pt idx="29">
                  <c:v>0.716373032566185</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0.649149359484484</c:v>
                </c:pt>
                <c:pt idx="8">
                  <c:v>0.635756118429168</c:v>
                </c:pt>
                <c:pt idx="9">
                  <c:v>0.650077467272128</c:v>
                </c:pt>
                <c:pt idx="10">
                  <c:v>0.647682129741184</c:v>
                </c:pt>
                <c:pt idx="12">
                  <c:v>0.665788554203484</c:v>
                </c:pt>
                <c:pt idx="13">
                  <c:v>0.648831789926567</c:v>
                </c:pt>
                <c:pt idx="14">
                  <c:v>0.640753119427734</c:v>
                </c:pt>
                <c:pt idx="16">
                  <c:v>0.651558803178856</c:v>
                </c:pt>
                <c:pt idx="17">
                  <c:v>0.650996540820579</c:v>
                </c:pt>
                <c:pt idx="18">
                  <c:v>0.655152149212357</c:v>
                </c:pt>
                <c:pt idx="20">
                  <c:v>0.660402825385751</c:v>
                </c:pt>
                <c:pt idx="21">
                  <c:v>0.667456056877622</c:v>
                </c:pt>
                <c:pt idx="22">
                  <c:v>0.659303400504561</c:v>
                </c:pt>
                <c:pt idx="24">
                  <c:v>0.683984507753712</c:v>
                </c:pt>
                <c:pt idx="25">
                  <c:v>0.694563325682009</c:v>
                </c:pt>
                <c:pt idx="26">
                  <c:v>0.6938474622087</c:v>
                </c:pt>
                <c:pt idx="28">
                  <c:v>0.741281965555895</c:v>
                </c:pt>
                <c:pt idx="29">
                  <c:v>0.743766973804948</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0.64724239745539</c:v>
                </c:pt>
                <c:pt idx="8">
                  <c:v>0.656349476648832</c:v>
                </c:pt>
                <c:pt idx="9">
                  <c:v>0.665243877724583</c:v>
                </c:pt>
                <c:pt idx="10">
                  <c:v>0.661034985069571</c:v>
                </c:pt>
                <c:pt idx="12">
                  <c:v>0.671553539907229</c:v>
                </c:pt>
                <c:pt idx="13">
                  <c:v>0.680399365689452</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0.673290377896606</c:v>
                </c:pt>
                <c:pt idx="1">
                  <c:v>0.651633137374496</c:v>
                </c:pt>
                <c:pt idx="2">
                  <c:v>0.652695671776334</c:v>
                </c:pt>
                <c:pt idx="3">
                  <c:v>0.654736222325816</c:v>
                </c:pt>
                <c:pt idx="4">
                  <c:v>0.671632452769482</c:v>
                </c:pt>
                <c:pt idx="5">
                  <c:v>0.677410128596056</c:v>
                </c:pt>
                <c:pt idx="7">
                  <c:v>0.668498218637701</c:v>
                </c:pt>
                <c:pt idx="9">
                  <c:v>0.66905538884772</c:v>
                </c:pt>
                <c:pt idx="11">
                  <c:v>0.66967166523534</c:v>
                </c:pt>
                <c:pt idx="13">
                  <c:v>0.658225792459619</c:v>
                </c:pt>
                <c:pt idx="15">
                  <c:v>0.65877906058612</c:v>
                </c:pt>
                <c:pt idx="17">
                  <c:v>0.644732731200871</c:v>
                </c:pt>
                <c:pt idx="19">
                  <c:v>0.668230579940464</c:v>
                </c:pt>
                <c:pt idx="21">
                  <c:v>0.685630176515137</c:v>
                </c:pt>
                <c:pt idx="23">
                  <c:v>0.686564494099947</c:v>
                </c:pt>
                <c:pt idx="25">
                  <c:v>0.700603419203454</c:v>
                </c:pt>
                <c:pt idx="27">
                  <c:v>0.73720152314906</c:v>
                </c:pt>
                <c:pt idx="29">
                  <c:v>0.741556251083916</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0.684133263231404</c:v>
                </c:pt>
                <c:pt idx="1">
                  <c:v>0.681751134978883</c:v>
                </c:pt>
                <c:pt idx="2">
                  <c:v>0.689017445198238</c:v>
                </c:pt>
                <c:pt idx="3">
                  <c:v>0.678143413917512</c:v>
                </c:pt>
                <c:pt idx="4">
                  <c:v>0.693771414909259</c:v>
                </c:pt>
                <c:pt idx="5">
                  <c:v>0.687739681411082</c:v>
                </c:pt>
                <c:pt idx="7">
                  <c:v>0.674822296389849</c:v>
                </c:pt>
                <c:pt idx="9">
                  <c:v>0.677225967044271</c:v>
                </c:pt>
                <c:pt idx="11">
                  <c:v>0.676522133463309</c:v>
                </c:pt>
                <c:pt idx="13">
                  <c:v>0.683211767488747</c:v>
                </c:pt>
                <c:pt idx="15">
                  <c:v>0.684332963842315</c:v>
                </c:pt>
                <c:pt idx="17">
                  <c:v>0.692443003592137</c:v>
                </c:pt>
                <c:pt idx="19">
                  <c:v>0.695052549530346</c:v>
                </c:pt>
                <c:pt idx="21">
                  <c:v>0.695513707073867</c:v>
                </c:pt>
                <c:pt idx="23">
                  <c:v>0.700060159042408</c:v>
                </c:pt>
                <c:pt idx="25">
                  <c:v>0.715224816624052</c:v>
                </c:pt>
                <c:pt idx="27">
                  <c:v>0.747901924035681</c:v>
                </c:pt>
                <c:pt idx="29">
                  <c:v>0.74824160555037</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0.615215868242244</c:v>
                </c:pt>
                <c:pt idx="1">
                  <c:v>0.599013047121465</c:v>
                </c:pt>
                <c:pt idx="2">
                  <c:v>0.617575127305207</c:v>
                </c:pt>
                <c:pt idx="3">
                  <c:v>0.621492668936653</c:v>
                </c:pt>
                <c:pt idx="4">
                  <c:v>0.644631419038749</c:v>
                </c:pt>
                <c:pt idx="5">
                  <c:v>0.668666382534223</c:v>
                </c:pt>
                <c:pt idx="7">
                  <c:v>0.658942760241285</c:v>
                </c:pt>
                <c:pt idx="9">
                  <c:v>0.660841961649921</c:v>
                </c:pt>
                <c:pt idx="11">
                  <c:v>0.632314380057554</c:v>
                </c:pt>
                <c:pt idx="13">
                  <c:v>0.637570577609655</c:v>
                </c:pt>
                <c:pt idx="15">
                  <c:v>0.649819133191999</c:v>
                </c:pt>
                <c:pt idx="17">
                  <c:v>0.642803597934372</c:v>
                </c:pt>
                <c:pt idx="19">
                  <c:v>0.657424884694748</c:v>
                </c:pt>
                <c:pt idx="21">
                  <c:v>0.647953917770568</c:v>
                </c:pt>
                <c:pt idx="23">
                  <c:v>0.653053674573308</c:v>
                </c:pt>
                <c:pt idx="25">
                  <c:v>0.65652074466318</c:v>
                </c:pt>
                <c:pt idx="27">
                  <c:v>0.670240294870129</c:v>
                </c:pt>
                <c:pt idx="29">
                  <c:v>0.664690107694401</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0.62650307145571</c:v>
                </c:pt>
                <c:pt idx="1">
                  <c:v>0.638120597343123</c:v>
                </c:pt>
                <c:pt idx="2">
                  <c:v>0.658026579007579</c:v>
                </c:pt>
                <c:pt idx="3">
                  <c:v>0.673979142197435</c:v>
                </c:pt>
                <c:pt idx="4">
                  <c:v>0.707024951527332</c:v>
                </c:pt>
                <c:pt idx="5">
                  <c:v>0.700434579536138</c:v>
                </c:pt>
                <c:pt idx="7">
                  <c:v>0.68970614172991</c:v>
                </c:pt>
                <c:pt idx="9">
                  <c:v>0.677567166401248</c:v>
                </c:pt>
                <c:pt idx="11">
                  <c:v>0.671387788891402</c:v>
                </c:pt>
                <c:pt idx="13">
                  <c:v>0.666812785570546</c:v>
                </c:pt>
                <c:pt idx="15">
                  <c:v>0.657975901886896</c:v>
                </c:pt>
                <c:pt idx="17">
                  <c:v>0.668055722434499</c:v>
                </c:pt>
                <c:pt idx="19">
                  <c:v>0.66678038177652</c:v>
                </c:pt>
                <c:pt idx="21">
                  <c:v>0.675526607611949</c:v>
                </c:pt>
                <c:pt idx="23">
                  <c:v>0.690194654803712</c:v>
                </c:pt>
                <c:pt idx="25">
                  <c:v>0.69353502319424</c:v>
                </c:pt>
                <c:pt idx="27">
                  <c:v>0.704063983241755</c:v>
                </c:pt>
                <c:pt idx="29">
                  <c:v>0.685494775523955</c:v>
                </c:pt>
              </c:numCache>
            </c:numRef>
          </c:val>
          <c:smooth val="0"/>
        </c:ser>
        <c:dLbls>
          <c:showLegendKey val="0"/>
          <c:showVal val="0"/>
          <c:showCatName val="0"/>
          <c:showSerName val="0"/>
          <c:showPercent val="0"/>
          <c:showBubbleSize val="0"/>
        </c:dLbls>
        <c:marker val="1"/>
        <c:smooth val="0"/>
        <c:axId val="2124896992"/>
        <c:axId val="2124902032"/>
      </c:lineChart>
      <c:catAx>
        <c:axId val="212489699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4902032"/>
        <c:crosses val="autoZero"/>
        <c:auto val="1"/>
        <c:lblAlgn val="ctr"/>
        <c:lblOffset val="100"/>
        <c:tickLblSkip val="5"/>
        <c:tickMarkSkip val="5"/>
        <c:noMultiLvlLbl val="0"/>
      </c:catAx>
      <c:valAx>
        <c:axId val="2124902032"/>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chip</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4896992"/>
        <c:crosses val="autoZero"/>
        <c:crossBetween val="between"/>
      </c:valAx>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87"/>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537.8212748834948</c:v>
                </c:pt>
                <c:pt idx="8">
                  <c:v>551.0612188629779</c:v>
                </c:pt>
                <c:pt idx="9">
                  <c:v>504.197630464363</c:v>
                </c:pt>
                <c:pt idx="10">
                  <c:v>489.847234326588</c:v>
                </c:pt>
                <c:pt idx="12">
                  <c:v>475.710871559658</c:v>
                </c:pt>
                <c:pt idx="13">
                  <c:v>462.229694828664</c:v>
                </c:pt>
                <c:pt idx="14">
                  <c:v>465.954409813766</c:v>
                </c:pt>
                <c:pt idx="16">
                  <c:v>436.474351134993</c:v>
                </c:pt>
                <c:pt idx="17">
                  <c:v>423.9621195247699</c:v>
                </c:pt>
                <c:pt idx="18">
                  <c:v>436.2983695002059</c:v>
                </c:pt>
                <c:pt idx="20">
                  <c:v>433.852908468851</c:v>
                </c:pt>
                <c:pt idx="21">
                  <c:v>432.365202528752</c:v>
                </c:pt>
                <c:pt idx="22">
                  <c:v>427.3557164577089</c:v>
                </c:pt>
                <c:pt idx="24">
                  <c:v>416.765833628081</c:v>
                </c:pt>
                <c:pt idx="25">
                  <c:v>410.089372049749</c:v>
                </c:pt>
                <c:pt idx="26">
                  <c:v>411.13367411038</c:v>
                </c:pt>
                <c:pt idx="28">
                  <c:v>413.641870227401</c:v>
                </c:pt>
                <c:pt idx="29">
                  <c:v>425.865843225208</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495.509148833621</c:v>
                </c:pt>
                <c:pt idx="8">
                  <c:v>499.1687955476099</c:v>
                </c:pt>
                <c:pt idx="9">
                  <c:v>489.358146571596</c:v>
                </c:pt>
                <c:pt idx="10">
                  <c:v>487.627906178435</c:v>
                </c:pt>
                <c:pt idx="12">
                  <c:v>489.644425367128</c:v>
                </c:pt>
                <c:pt idx="13">
                  <c:v>477.171698800485</c:v>
                </c:pt>
                <c:pt idx="14">
                  <c:v>471.2802876485219</c:v>
                </c:pt>
                <c:pt idx="16">
                  <c:v>459.386580587117</c:v>
                </c:pt>
                <c:pt idx="17">
                  <c:v>458.373193572738</c:v>
                </c:pt>
                <c:pt idx="18">
                  <c:v>498.005193618705</c:v>
                </c:pt>
                <c:pt idx="20">
                  <c:v>542.134280473263</c:v>
                </c:pt>
                <c:pt idx="21">
                  <c:v>477.376373420522</c:v>
                </c:pt>
                <c:pt idx="22">
                  <c:v>472.701658220406</c:v>
                </c:pt>
                <c:pt idx="24">
                  <c:v>421.8835199236949</c:v>
                </c:pt>
                <c:pt idx="25">
                  <c:v>432.2280139454829</c:v>
                </c:pt>
                <c:pt idx="26">
                  <c:v>408.560599202913</c:v>
                </c:pt>
                <c:pt idx="28">
                  <c:v>406.4849671227761</c:v>
                </c:pt>
                <c:pt idx="29">
                  <c:v>376.3063746496809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547.013836150192</c:v>
                </c:pt>
                <c:pt idx="8">
                  <c:v>336.4551385071309</c:v>
                </c:pt>
                <c:pt idx="9">
                  <c:v>624.895645956761</c:v>
                </c:pt>
                <c:pt idx="10">
                  <c:v>551.3233117059639</c:v>
                </c:pt>
                <c:pt idx="12">
                  <c:v>518.1473660075089</c:v>
                </c:pt>
                <c:pt idx="13">
                  <c:v>687.9282606848209</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618.19837502604</c:v>
                </c:pt>
                <c:pt idx="1">
                  <c:v>640.0279523020009</c:v>
                </c:pt>
                <c:pt idx="2">
                  <c:v>641.7200974045311</c:v>
                </c:pt>
                <c:pt idx="3">
                  <c:v>617.8658210190671</c:v>
                </c:pt>
                <c:pt idx="4">
                  <c:v>647.1572971179098</c:v>
                </c:pt>
                <c:pt idx="5">
                  <c:v>632.3828056060551</c:v>
                </c:pt>
                <c:pt idx="7">
                  <c:v>633.7376644672371</c:v>
                </c:pt>
                <c:pt idx="9">
                  <c:v>620.1267186509051</c:v>
                </c:pt>
                <c:pt idx="11">
                  <c:v>610.2987391148573</c:v>
                </c:pt>
                <c:pt idx="13">
                  <c:v>591.7275942098322</c:v>
                </c:pt>
                <c:pt idx="15">
                  <c:v>568.9634028907069</c:v>
                </c:pt>
                <c:pt idx="17">
                  <c:v>558.4665226011639</c:v>
                </c:pt>
                <c:pt idx="19">
                  <c:v>539.3603829447251</c:v>
                </c:pt>
                <c:pt idx="21">
                  <c:v>519.0394283565231</c:v>
                </c:pt>
                <c:pt idx="23">
                  <c:v>506.317460599988</c:v>
                </c:pt>
                <c:pt idx="25">
                  <c:v>492.214328344251</c:v>
                </c:pt>
                <c:pt idx="27">
                  <c:v>482.4561528079319</c:v>
                </c:pt>
                <c:pt idx="29">
                  <c:v>333.4510374222019</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922.149060999993</c:v>
                </c:pt>
                <c:pt idx="1">
                  <c:v>933.170862996141</c:v>
                </c:pt>
                <c:pt idx="2">
                  <c:v>908.633038011593</c:v>
                </c:pt>
                <c:pt idx="3">
                  <c:v>913.8528579645009</c:v>
                </c:pt>
                <c:pt idx="4">
                  <c:v>861.656276947682</c:v>
                </c:pt>
                <c:pt idx="5">
                  <c:v>816.3020688770729</c:v>
                </c:pt>
                <c:pt idx="7">
                  <c:v>784.7614198217489</c:v>
                </c:pt>
                <c:pt idx="9">
                  <c:v>782.794126098201</c:v>
                </c:pt>
                <c:pt idx="11">
                  <c:v>759.17398020932</c:v>
                </c:pt>
                <c:pt idx="13">
                  <c:v>728.420687161243</c:v>
                </c:pt>
                <c:pt idx="15">
                  <c:v>674.5768268404448</c:v>
                </c:pt>
                <c:pt idx="17">
                  <c:v>641.499241260695</c:v>
                </c:pt>
                <c:pt idx="19">
                  <c:v>669.759074678569</c:v>
                </c:pt>
                <c:pt idx="21">
                  <c:v>644.028928096632</c:v>
                </c:pt>
                <c:pt idx="23">
                  <c:v>592.3355111214138</c:v>
                </c:pt>
                <c:pt idx="25">
                  <c:v>625.425129316616</c:v>
                </c:pt>
                <c:pt idx="27">
                  <c:v>590.919630502795</c:v>
                </c:pt>
                <c:pt idx="29">
                  <c:v>520.9050633094149</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907.309069347085</c:v>
                </c:pt>
                <c:pt idx="1">
                  <c:v>895.5820928145679</c:v>
                </c:pt>
                <c:pt idx="2">
                  <c:v>890.240015841772</c:v>
                </c:pt>
                <c:pt idx="3">
                  <c:v>850.9986647406511</c:v>
                </c:pt>
                <c:pt idx="4">
                  <c:v>783.3972150300179</c:v>
                </c:pt>
                <c:pt idx="5">
                  <c:v>760.212116827562</c:v>
                </c:pt>
                <c:pt idx="7">
                  <c:v>737.76903935798</c:v>
                </c:pt>
                <c:pt idx="9">
                  <c:v>734.410063299394</c:v>
                </c:pt>
                <c:pt idx="11">
                  <c:v>742.104121644463</c:v>
                </c:pt>
                <c:pt idx="13">
                  <c:v>736.211035738826</c:v>
                </c:pt>
                <c:pt idx="15">
                  <c:v>707.8436677995728</c:v>
                </c:pt>
                <c:pt idx="17">
                  <c:v>698.273126705191</c:v>
                </c:pt>
                <c:pt idx="19">
                  <c:v>704.5002082857249</c:v>
                </c:pt>
                <c:pt idx="21">
                  <c:v>680.5663269649789</c:v>
                </c:pt>
                <c:pt idx="23">
                  <c:v>659.2025153434449</c:v>
                </c:pt>
                <c:pt idx="25">
                  <c:v>646.5625955943599</c:v>
                </c:pt>
                <c:pt idx="27">
                  <c:v>628.306371770639</c:v>
                </c:pt>
                <c:pt idx="29">
                  <c:v>483.833108065366</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1010.740676225921</c:v>
                </c:pt>
                <c:pt idx="1">
                  <c:v>958.672659672395</c:v>
                </c:pt>
                <c:pt idx="2">
                  <c:v>904.78657009534</c:v>
                </c:pt>
                <c:pt idx="3">
                  <c:v>873.813646178594</c:v>
                </c:pt>
                <c:pt idx="4">
                  <c:v>844.291705661691</c:v>
                </c:pt>
                <c:pt idx="5">
                  <c:v>823.705062344125</c:v>
                </c:pt>
                <c:pt idx="7">
                  <c:v>800.0742202812188</c:v>
                </c:pt>
                <c:pt idx="9">
                  <c:v>777.608195394063</c:v>
                </c:pt>
                <c:pt idx="11">
                  <c:v>777.032555957162</c:v>
                </c:pt>
                <c:pt idx="13">
                  <c:v>780.279230273743</c:v>
                </c:pt>
                <c:pt idx="15">
                  <c:v>750.688453956327</c:v>
                </c:pt>
                <c:pt idx="17">
                  <c:v>728.8314151338137</c:v>
                </c:pt>
                <c:pt idx="19">
                  <c:v>707.4753594451131</c:v>
                </c:pt>
                <c:pt idx="21">
                  <c:v>682.029453771918</c:v>
                </c:pt>
                <c:pt idx="23">
                  <c:v>651.7828787646532</c:v>
                </c:pt>
                <c:pt idx="25">
                  <c:v>633.211378517022</c:v>
                </c:pt>
                <c:pt idx="27">
                  <c:v>623.945093211516</c:v>
                </c:pt>
                <c:pt idx="29">
                  <c:v>414.114942155918</c:v>
                </c:pt>
              </c:numCache>
            </c:numRef>
          </c:val>
          <c:smooth val="0"/>
        </c:ser>
        <c:dLbls>
          <c:showLegendKey val="0"/>
          <c:showVal val="0"/>
          <c:showCatName val="0"/>
          <c:showSerName val="0"/>
          <c:showPercent val="0"/>
          <c:showBubbleSize val="0"/>
        </c:dLbls>
        <c:marker val="1"/>
        <c:smooth val="0"/>
        <c:axId val="2126328832"/>
        <c:axId val="2124515776"/>
      </c:lineChart>
      <c:catAx>
        <c:axId val="212632883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4515776"/>
        <c:crosses val="autoZero"/>
        <c:auto val="1"/>
        <c:lblAlgn val="ctr"/>
        <c:lblOffset val="100"/>
        <c:tickLblSkip val="5"/>
        <c:tickMarkSkip val="5"/>
        <c:noMultiLvlLbl val="0"/>
      </c:catAx>
      <c:valAx>
        <c:axId val="2124515776"/>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baseline="0" dirty="0" smtClean="0"/>
                  <a:t> </a:t>
                </a:r>
                <a:r>
                  <a:rPr lang="de-DE" sz="1800" b="0" baseline="0" dirty="0" err="1" smtClean="0"/>
                  <a:t>tool</a:t>
                </a:r>
                <a:r>
                  <a:rPr lang="de-DE" sz="1800" b="0" baseline="0" dirty="0" smtClean="0"/>
                  <a:t> [W]</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6328832"/>
        <c:crosses val="autoZero"/>
        <c:crossBetween val="between"/>
      </c:valAx>
      <c:spPr>
        <a:noFill/>
        <a:ln w="25400">
          <a:noFill/>
        </a:ln>
      </c:spPr>
    </c:plotArea>
    <c:legend>
      <c:legendPos val="r"/>
      <c:layout>
        <c:manualLayout>
          <c:xMode val="edge"/>
          <c:yMode val="edge"/>
          <c:x val="0.655817718291906"/>
          <c:y val="0.594492967153858"/>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90"/>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VP41_1_H200_V100_C45_MF_425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553.4075639543579</c:v>
                </c:pt>
                <c:pt idx="8">
                  <c:v>562.196164948537</c:v>
                </c:pt>
                <c:pt idx="9">
                  <c:v>536.32234029859</c:v>
                </c:pt>
                <c:pt idx="10">
                  <c:v>534.3013158366081</c:v>
                </c:pt>
                <c:pt idx="12">
                  <c:v>541.3643117067311</c:v>
                </c:pt>
                <c:pt idx="13">
                  <c:v>500.489211109856</c:v>
                </c:pt>
                <c:pt idx="14">
                  <c:v>484.202889865305</c:v>
                </c:pt>
                <c:pt idx="16">
                  <c:v>477.059190291742</c:v>
                </c:pt>
                <c:pt idx="17">
                  <c:v>481.5861511518659</c:v>
                </c:pt>
                <c:pt idx="18">
                  <c:v>469.2851669759069</c:v>
                </c:pt>
                <c:pt idx="20">
                  <c:v>464.1821885278749</c:v>
                </c:pt>
                <c:pt idx="21">
                  <c:v>457.1268963076839</c:v>
                </c:pt>
                <c:pt idx="22">
                  <c:v>451.077396284935</c:v>
                </c:pt>
                <c:pt idx="24">
                  <c:v>432.858983969368</c:v>
                </c:pt>
                <c:pt idx="25">
                  <c:v>437.7509189002899</c:v>
                </c:pt>
                <c:pt idx="26">
                  <c:v>421.9783792198849</c:v>
                </c:pt>
                <c:pt idx="28">
                  <c:v>416.35139048944</c:v>
                </c:pt>
                <c:pt idx="29">
                  <c:v>452.657456421478</c:v>
                </c:pt>
              </c:numCache>
            </c:numRef>
          </c:val>
          <c:smooth val="0"/>
        </c:ser>
        <c:ser>
          <c:idx val="1"/>
          <c:order val="1"/>
          <c:tx>
            <c:strRef>
              <c:f>Tabelle1!$C$3:$C$4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537.8212748834948</c:v>
                </c:pt>
                <c:pt idx="8">
                  <c:v>551.0612188629779</c:v>
                </c:pt>
                <c:pt idx="9">
                  <c:v>504.197630464363</c:v>
                </c:pt>
                <c:pt idx="10">
                  <c:v>489.847234326588</c:v>
                </c:pt>
                <c:pt idx="12">
                  <c:v>475.710871559658</c:v>
                </c:pt>
                <c:pt idx="13">
                  <c:v>462.229694828664</c:v>
                </c:pt>
                <c:pt idx="14">
                  <c:v>465.954409813766</c:v>
                </c:pt>
                <c:pt idx="16">
                  <c:v>436.474351134993</c:v>
                </c:pt>
                <c:pt idx="17">
                  <c:v>423.9621195247699</c:v>
                </c:pt>
                <c:pt idx="18">
                  <c:v>436.2983695002059</c:v>
                </c:pt>
                <c:pt idx="20">
                  <c:v>433.852908468851</c:v>
                </c:pt>
                <c:pt idx="21">
                  <c:v>432.365202528752</c:v>
                </c:pt>
                <c:pt idx="22">
                  <c:v>427.3557164577089</c:v>
                </c:pt>
                <c:pt idx="24">
                  <c:v>416.765833628081</c:v>
                </c:pt>
                <c:pt idx="25">
                  <c:v>410.089372049749</c:v>
                </c:pt>
                <c:pt idx="26">
                  <c:v>411.13367411038</c:v>
                </c:pt>
                <c:pt idx="28">
                  <c:v>413.641870227401</c:v>
                </c:pt>
                <c:pt idx="29">
                  <c:v>425.865843225208</c:v>
                </c:pt>
              </c:numCache>
            </c:numRef>
          </c:val>
          <c:smooth val="0"/>
        </c:ser>
        <c:ser>
          <c:idx val="2"/>
          <c:order val="2"/>
          <c:tx>
            <c:strRef>
              <c:f>Tabelle1!$D$3:$D$4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495.509148833621</c:v>
                </c:pt>
                <c:pt idx="8">
                  <c:v>499.1687955476099</c:v>
                </c:pt>
                <c:pt idx="9">
                  <c:v>489.358146571596</c:v>
                </c:pt>
                <c:pt idx="10">
                  <c:v>487.627906178435</c:v>
                </c:pt>
                <c:pt idx="12">
                  <c:v>489.644425367128</c:v>
                </c:pt>
                <c:pt idx="13">
                  <c:v>477.171698800485</c:v>
                </c:pt>
                <c:pt idx="14">
                  <c:v>471.2802876485219</c:v>
                </c:pt>
                <c:pt idx="16">
                  <c:v>459.386580587117</c:v>
                </c:pt>
                <c:pt idx="17">
                  <c:v>458.373193572738</c:v>
                </c:pt>
                <c:pt idx="18">
                  <c:v>498.005193618705</c:v>
                </c:pt>
                <c:pt idx="20">
                  <c:v>542.134280473263</c:v>
                </c:pt>
                <c:pt idx="21">
                  <c:v>477.376373420522</c:v>
                </c:pt>
                <c:pt idx="22">
                  <c:v>472.701658220406</c:v>
                </c:pt>
                <c:pt idx="24">
                  <c:v>421.8835199236949</c:v>
                </c:pt>
                <c:pt idx="25">
                  <c:v>432.2280139454829</c:v>
                </c:pt>
                <c:pt idx="26">
                  <c:v>408.560599202913</c:v>
                </c:pt>
                <c:pt idx="28">
                  <c:v>406.4849671227761</c:v>
                </c:pt>
                <c:pt idx="29">
                  <c:v>376.3063746496809</c:v>
                </c:pt>
              </c:numCache>
            </c:numRef>
          </c:val>
          <c:smooth val="0"/>
        </c:ser>
        <c:ser>
          <c:idx val="3"/>
          <c:order val="3"/>
          <c:tx>
            <c:strRef>
              <c:f>Tabelle1!$E$3:$E$4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6">
                  <c:v>547.013836150192</c:v>
                </c:pt>
                <c:pt idx="8">
                  <c:v>336.4551385071309</c:v>
                </c:pt>
                <c:pt idx="9">
                  <c:v>624.895645956761</c:v>
                </c:pt>
                <c:pt idx="10">
                  <c:v>551.3233117059639</c:v>
                </c:pt>
                <c:pt idx="12">
                  <c:v>518.1473660075089</c:v>
                </c:pt>
                <c:pt idx="13">
                  <c:v>687.9282606848209</c:v>
                </c:pt>
              </c:numCache>
            </c:numRef>
          </c:val>
          <c:smooth val="0"/>
        </c:ser>
        <c:ser>
          <c:idx val="4"/>
          <c:order val="4"/>
          <c:tx>
            <c:strRef>
              <c:f>Tabelle1!$F$3:$F$4</c:f>
              <c:strCache>
                <c:ptCount val="1"/>
                <c:pt idx="0">
                  <c:v>VP45_2_H200_V150_C45_MF_425</c:v>
                </c:pt>
              </c:strCache>
            </c:strRef>
          </c:tx>
          <c:spPr>
            <a:ln>
              <a:solidFill>
                <a:schemeClr val="accent4">
                  <a:lumMod val="60000"/>
                  <a:lumOff val="40000"/>
                </a:schemeClr>
              </a:solidFill>
              <a:prstDash val="dash"/>
            </a:ln>
          </c:spPr>
          <c:marker>
            <c:spPr>
              <a:ln>
                <a:solidFill>
                  <a:schemeClr val="accent4">
                    <a:lumMod val="60000"/>
                    <a:lumOff val="4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618.19837502604</c:v>
                </c:pt>
                <c:pt idx="1">
                  <c:v>640.0279523020009</c:v>
                </c:pt>
                <c:pt idx="2">
                  <c:v>641.7200974045311</c:v>
                </c:pt>
                <c:pt idx="3">
                  <c:v>617.8658210190671</c:v>
                </c:pt>
                <c:pt idx="4">
                  <c:v>647.1572971179098</c:v>
                </c:pt>
                <c:pt idx="5">
                  <c:v>632.3828056060551</c:v>
                </c:pt>
                <c:pt idx="7">
                  <c:v>633.7376644672371</c:v>
                </c:pt>
                <c:pt idx="9">
                  <c:v>620.1267186509051</c:v>
                </c:pt>
                <c:pt idx="11">
                  <c:v>610.2987391148573</c:v>
                </c:pt>
                <c:pt idx="13">
                  <c:v>591.7275942098322</c:v>
                </c:pt>
                <c:pt idx="15">
                  <c:v>568.9634028907069</c:v>
                </c:pt>
                <c:pt idx="17">
                  <c:v>558.4665226011639</c:v>
                </c:pt>
                <c:pt idx="19">
                  <c:v>539.3603829447251</c:v>
                </c:pt>
                <c:pt idx="21">
                  <c:v>519.0394283565231</c:v>
                </c:pt>
                <c:pt idx="23">
                  <c:v>506.317460599988</c:v>
                </c:pt>
                <c:pt idx="25">
                  <c:v>492.214328344251</c:v>
                </c:pt>
                <c:pt idx="27">
                  <c:v>482.4561528079319</c:v>
                </c:pt>
                <c:pt idx="29">
                  <c:v>333.4510374222019</c:v>
                </c:pt>
              </c:numCache>
            </c:numRef>
          </c:val>
          <c:smooth val="0"/>
        </c:ser>
        <c:ser>
          <c:idx val="5"/>
          <c:order val="5"/>
          <c:tx>
            <c:strRef>
              <c:f>Tabelle1!$G$3:$G$4</c:f>
              <c:strCache>
                <c:ptCount val="1"/>
                <c:pt idx="0">
                  <c:v>VP46_1_H300_V150_C45_MF_285</c:v>
                </c:pt>
              </c:strCache>
            </c:strRef>
          </c:tx>
          <c:spPr>
            <a:ln>
              <a:solidFill>
                <a:schemeClr val="accent4">
                  <a:lumMod val="75000"/>
                </a:schemeClr>
              </a:solidFill>
              <a:prstDash val="dash"/>
            </a:ln>
          </c:spPr>
          <c:marker>
            <c:spPr>
              <a:solidFill>
                <a:schemeClr val="accent4">
                  <a:lumMod val="75000"/>
                </a:schemeClr>
              </a:solidFill>
              <a:ln>
                <a:solidFill>
                  <a:schemeClr val="accent4">
                    <a:lumMod val="75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922.149060999993</c:v>
                </c:pt>
                <c:pt idx="1">
                  <c:v>933.170862996141</c:v>
                </c:pt>
                <c:pt idx="2">
                  <c:v>908.633038011593</c:v>
                </c:pt>
                <c:pt idx="3">
                  <c:v>913.8528579645009</c:v>
                </c:pt>
                <c:pt idx="4">
                  <c:v>861.656276947682</c:v>
                </c:pt>
                <c:pt idx="5">
                  <c:v>816.3020688770729</c:v>
                </c:pt>
                <c:pt idx="7">
                  <c:v>784.7614198217489</c:v>
                </c:pt>
                <c:pt idx="9">
                  <c:v>782.794126098201</c:v>
                </c:pt>
                <c:pt idx="11">
                  <c:v>759.17398020932</c:v>
                </c:pt>
                <c:pt idx="13">
                  <c:v>728.420687161243</c:v>
                </c:pt>
                <c:pt idx="15">
                  <c:v>674.5768268404448</c:v>
                </c:pt>
                <c:pt idx="17">
                  <c:v>641.499241260695</c:v>
                </c:pt>
                <c:pt idx="19">
                  <c:v>669.759074678569</c:v>
                </c:pt>
                <c:pt idx="21">
                  <c:v>644.028928096632</c:v>
                </c:pt>
                <c:pt idx="23">
                  <c:v>592.3355111214138</c:v>
                </c:pt>
                <c:pt idx="25">
                  <c:v>625.425129316616</c:v>
                </c:pt>
                <c:pt idx="27">
                  <c:v>590.919630502795</c:v>
                </c:pt>
                <c:pt idx="29">
                  <c:v>520.9050633094149</c:v>
                </c:pt>
              </c:numCache>
            </c:numRef>
          </c:val>
          <c:smooth val="0"/>
        </c:ser>
        <c:ser>
          <c:idx val="6"/>
          <c:order val="6"/>
          <c:tx>
            <c:strRef>
              <c:f>Tabelle1!$H$3:$H$4</c:f>
              <c:strCache>
                <c:ptCount val="1"/>
                <c:pt idx="0">
                  <c:v>VP46_2_H300_V150_C45_MF_285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941.242787606251</c:v>
                </c:pt>
                <c:pt idx="1">
                  <c:v>933.4865288137398</c:v>
                </c:pt>
                <c:pt idx="2">
                  <c:v>970.8659063507249</c:v>
                </c:pt>
                <c:pt idx="3">
                  <c:v>949.7808552631532</c:v>
                </c:pt>
                <c:pt idx="4">
                  <c:v>868.984513256636</c:v>
                </c:pt>
                <c:pt idx="5">
                  <c:v>846.8185668213849</c:v>
                </c:pt>
                <c:pt idx="7">
                  <c:v>788.719750029396</c:v>
                </c:pt>
                <c:pt idx="9">
                  <c:v>769.98619903232</c:v>
                </c:pt>
                <c:pt idx="11">
                  <c:v>764.634446462058</c:v>
                </c:pt>
                <c:pt idx="13">
                  <c:v>750.5077601339849</c:v>
                </c:pt>
                <c:pt idx="15">
                  <c:v>711.5716764651891</c:v>
                </c:pt>
                <c:pt idx="17">
                  <c:v>682.147673580114</c:v>
                </c:pt>
                <c:pt idx="19">
                  <c:v>667.9614011050119</c:v>
                </c:pt>
                <c:pt idx="21">
                  <c:v>648.656017033896</c:v>
                </c:pt>
                <c:pt idx="23">
                  <c:v>624.243611079774</c:v>
                </c:pt>
                <c:pt idx="25">
                  <c:v>609.10160394631</c:v>
                </c:pt>
                <c:pt idx="27">
                  <c:v>615.5715338442188</c:v>
                </c:pt>
                <c:pt idx="29">
                  <c:v>492.696464280647</c:v>
                </c:pt>
              </c:numCache>
            </c:numRef>
          </c:val>
          <c:smooth val="0"/>
        </c:ser>
        <c:ser>
          <c:idx val="7"/>
          <c:order val="7"/>
          <c:tx>
            <c:strRef>
              <c:f>Tabelle1!$I$3:$I$4</c:f>
              <c:strCache>
                <c:ptCount val="1"/>
                <c:pt idx="0">
                  <c:v>VP49_1_H400_V150_C45_MF_285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Tabelle1!$I$5:$I$35</c:f>
              <c:numCache>
                <c:formatCode>General</c:formatCode>
                <c:ptCount val="30"/>
                <c:pt idx="0">
                  <c:v>907.309069347085</c:v>
                </c:pt>
                <c:pt idx="1">
                  <c:v>895.5820928145679</c:v>
                </c:pt>
                <c:pt idx="2">
                  <c:v>890.240015841772</c:v>
                </c:pt>
                <c:pt idx="3">
                  <c:v>850.9986647406511</c:v>
                </c:pt>
                <c:pt idx="4">
                  <c:v>783.3972150300179</c:v>
                </c:pt>
                <c:pt idx="5">
                  <c:v>760.212116827562</c:v>
                </c:pt>
                <c:pt idx="7">
                  <c:v>737.76903935798</c:v>
                </c:pt>
                <c:pt idx="9">
                  <c:v>734.410063299394</c:v>
                </c:pt>
                <c:pt idx="11">
                  <c:v>742.104121644463</c:v>
                </c:pt>
                <c:pt idx="13">
                  <c:v>736.211035738826</c:v>
                </c:pt>
                <c:pt idx="15">
                  <c:v>707.8436677995728</c:v>
                </c:pt>
                <c:pt idx="17">
                  <c:v>698.273126705191</c:v>
                </c:pt>
                <c:pt idx="19">
                  <c:v>704.5002082857249</c:v>
                </c:pt>
                <c:pt idx="21">
                  <c:v>680.5663269649789</c:v>
                </c:pt>
                <c:pt idx="23">
                  <c:v>659.2025153434449</c:v>
                </c:pt>
                <c:pt idx="25">
                  <c:v>646.5625955943599</c:v>
                </c:pt>
                <c:pt idx="27">
                  <c:v>628.306371770639</c:v>
                </c:pt>
                <c:pt idx="29">
                  <c:v>483.833108065366</c:v>
                </c:pt>
              </c:numCache>
            </c:numRef>
          </c:val>
          <c:smooth val="0"/>
        </c:ser>
        <c:ser>
          <c:idx val="8"/>
          <c:order val="8"/>
          <c:tx>
            <c:strRef>
              <c:f>Tabelle1!$J$3:$J$4</c:f>
              <c:strCache>
                <c:ptCount val="1"/>
                <c:pt idx="0">
                  <c:v>VP49_2_H400_V150_C45_MF_285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Tabelle1!$J$5:$J$35</c:f>
              <c:numCache>
                <c:formatCode>General</c:formatCode>
                <c:ptCount val="30"/>
                <c:pt idx="0">
                  <c:v>845.6696710129401</c:v>
                </c:pt>
                <c:pt idx="1">
                  <c:v>906.107657796298</c:v>
                </c:pt>
                <c:pt idx="2">
                  <c:v>859.811980711038</c:v>
                </c:pt>
                <c:pt idx="3">
                  <c:v>808.4792681300651</c:v>
                </c:pt>
                <c:pt idx="4">
                  <c:v>773.574628869958</c:v>
                </c:pt>
                <c:pt idx="5">
                  <c:v>752.200981954001</c:v>
                </c:pt>
                <c:pt idx="7">
                  <c:v>727.0428983404099</c:v>
                </c:pt>
                <c:pt idx="9">
                  <c:v>725.528678967485</c:v>
                </c:pt>
                <c:pt idx="11">
                  <c:v>710.9076213854627</c:v>
                </c:pt>
                <c:pt idx="13">
                  <c:v>684.210924509563</c:v>
                </c:pt>
                <c:pt idx="15">
                  <c:v>694.032720433687</c:v>
                </c:pt>
                <c:pt idx="17">
                  <c:v>683.8078873291651</c:v>
                </c:pt>
                <c:pt idx="19">
                  <c:v>663.636612562672</c:v>
                </c:pt>
                <c:pt idx="21">
                  <c:v>650.185462269861</c:v>
                </c:pt>
                <c:pt idx="23">
                  <c:v>624.7140228850438</c:v>
                </c:pt>
                <c:pt idx="25">
                  <c:v>602.900791152858</c:v>
                </c:pt>
                <c:pt idx="27">
                  <c:v>626.753900017453</c:v>
                </c:pt>
                <c:pt idx="29">
                  <c:v>457.7980506561869</c:v>
                </c:pt>
              </c:numCache>
            </c:numRef>
          </c:val>
          <c:smooth val="0"/>
        </c:ser>
        <c:ser>
          <c:idx val="9"/>
          <c:order val="9"/>
          <c:tx>
            <c:strRef>
              <c:f>Tabelle1!$K$3:$K$4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Tabelle1!$K$5:$K$35</c:f>
              <c:numCache>
                <c:formatCode>General</c:formatCode>
                <c:ptCount val="30"/>
                <c:pt idx="0">
                  <c:v>1010.740676225921</c:v>
                </c:pt>
                <c:pt idx="1">
                  <c:v>958.672659672395</c:v>
                </c:pt>
                <c:pt idx="2">
                  <c:v>904.78657009534</c:v>
                </c:pt>
                <c:pt idx="3">
                  <c:v>873.813646178594</c:v>
                </c:pt>
                <c:pt idx="4">
                  <c:v>844.291705661691</c:v>
                </c:pt>
                <c:pt idx="5">
                  <c:v>823.705062344125</c:v>
                </c:pt>
                <c:pt idx="7">
                  <c:v>800.0742202812188</c:v>
                </c:pt>
                <c:pt idx="9">
                  <c:v>777.608195394063</c:v>
                </c:pt>
                <c:pt idx="11">
                  <c:v>777.032555957162</c:v>
                </c:pt>
                <c:pt idx="13">
                  <c:v>780.279230273743</c:v>
                </c:pt>
                <c:pt idx="15">
                  <c:v>750.688453956327</c:v>
                </c:pt>
                <c:pt idx="17">
                  <c:v>728.8314151338137</c:v>
                </c:pt>
                <c:pt idx="19">
                  <c:v>707.4753594451131</c:v>
                </c:pt>
                <c:pt idx="21">
                  <c:v>682.029453771918</c:v>
                </c:pt>
                <c:pt idx="23">
                  <c:v>651.7828787646532</c:v>
                </c:pt>
                <c:pt idx="25">
                  <c:v>633.211378517022</c:v>
                </c:pt>
                <c:pt idx="27">
                  <c:v>623.945093211516</c:v>
                </c:pt>
                <c:pt idx="29">
                  <c:v>414.114942155918</c:v>
                </c:pt>
              </c:numCache>
            </c:numRef>
          </c:val>
          <c:smooth val="0"/>
        </c:ser>
        <c:ser>
          <c:idx val="10"/>
          <c:order val="10"/>
          <c:tx>
            <c:strRef>
              <c:f>Tabelle1!$L$3:$L$4</c:f>
              <c:strCache>
                <c:ptCount val="1"/>
                <c:pt idx="0">
                  <c:v>VP50_2_H500_V150_C45_MF_285</c:v>
                </c:pt>
              </c:strCache>
            </c:strRef>
          </c:tx>
          <c:spPr>
            <a:ln>
              <a:solidFill>
                <a:schemeClr val="accent4">
                  <a:lumMod val="50000"/>
                </a:schemeClr>
              </a:solidFill>
              <a:prstDash val="dash"/>
            </a:ln>
          </c:spPr>
          <c:marker>
            <c:symbol val="diamond"/>
            <c:size val="7"/>
            <c:spPr>
              <a:solidFill>
                <a:schemeClr val="accent4">
                  <a:lumMod val="50000"/>
                </a:schemeClr>
              </a:solidFill>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Tabelle1!$L$5:$L$35</c:f>
              <c:numCache>
                <c:formatCode>General</c:formatCode>
                <c:ptCount val="30"/>
                <c:pt idx="0">
                  <c:v>990.3565895987799</c:v>
                </c:pt>
                <c:pt idx="1">
                  <c:v>973.269920404667</c:v>
                </c:pt>
                <c:pt idx="2">
                  <c:v>912.910002527326</c:v>
                </c:pt>
                <c:pt idx="3">
                  <c:v>882.583034936889</c:v>
                </c:pt>
                <c:pt idx="4">
                  <c:v>840.7157738841572</c:v>
                </c:pt>
                <c:pt idx="5">
                  <c:v>814.460542847287</c:v>
                </c:pt>
                <c:pt idx="7">
                  <c:v>811.271552915352</c:v>
                </c:pt>
                <c:pt idx="9">
                  <c:v>786.742624314565</c:v>
                </c:pt>
                <c:pt idx="11">
                  <c:v>767.3583489901972</c:v>
                </c:pt>
                <c:pt idx="13">
                  <c:v>798.273143605521</c:v>
                </c:pt>
                <c:pt idx="15">
                  <c:v>765.9853360613232</c:v>
                </c:pt>
                <c:pt idx="17">
                  <c:v>737.08671536086</c:v>
                </c:pt>
                <c:pt idx="19">
                  <c:v>704.2791914557961</c:v>
                </c:pt>
                <c:pt idx="21">
                  <c:v>679.0674322834069</c:v>
                </c:pt>
                <c:pt idx="23">
                  <c:v>658.056369588723</c:v>
                </c:pt>
                <c:pt idx="25">
                  <c:v>651.62574938924</c:v>
                </c:pt>
                <c:pt idx="27">
                  <c:v>635.424065552707</c:v>
                </c:pt>
                <c:pt idx="29">
                  <c:v>404.357605867366</c:v>
                </c:pt>
              </c:numCache>
            </c:numRef>
          </c:val>
          <c:smooth val="0"/>
        </c:ser>
        <c:dLbls>
          <c:showLegendKey val="0"/>
          <c:showVal val="0"/>
          <c:showCatName val="0"/>
          <c:showSerName val="0"/>
          <c:showPercent val="0"/>
          <c:showBubbleSize val="0"/>
        </c:dLbls>
        <c:marker val="1"/>
        <c:smooth val="0"/>
        <c:axId val="2124468464"/>
        <c:axId val="2124473504"/>
      </c:lineChart>
      <c:catAx>
        <c:axId val="2124468464"/>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majorTickMark val="none"/>
        <c:minorTickMark val="none"/>
        <c:tickLblPos val="nextTo"/>
        <c:txPr>
          <a:bodyPr/>
          <a:lstStyle/>
          <a:p>
            <a:pPr>
              <a:defRPr sz="1600"/>
            </a:pPr>
            <a:endParaRPr lang="en-US"/>
          </a:p>
        </c:txPr>
        <c:crossAx val="2124473504"/>
        <c:crosses val="autoZero"/>
        <c:auto val="1"/>
        <c:lblAlgn val="ctr"/>
        <c:lblOffset val="100"/>
        <c:tickLblSkip val="5"/>
        <c:tickMarkSkip val="5"/>
        <c:noMultiLvlLbl val="0"/>
      </c:catAx>
      <c:valAx>
        <c:axId val="2124473504"/>
        <c:scaling>
          <c:orientation val="minMax"/>
        </c:scaling>
        <c:delete val="0"/>
        <c:axPos val="l"/>
        <c:majorGridlines/>
        <c:title>
          <c:tx>
            <c:rich>
              <a:bodyPr/>
              <a:lstStyle/>
              <a:p>
                <a:pPr>
                  <a:defRPr sz="1800" b="0"/>
                </a:pPr>
                <a:r>
                  <a:rPr lang="de-DE" sz="1800" b="0" i="0" baseline="0" dirty="0" err="1" smtClean="0">
                    <a:effectLst/>
                  </a:rPr>
                  <a:t>Heat</a:t>
                </a:r>
                <a:r>
                  <a:rPr lang="de-DE" sz="1800" b="0" i="0" baseline="0" dirty="0" smtClean="0">
                    <a:effectLst/>
                  </a:rPr>
                  <a:t> </a:t>
                </a:r>
                <a:r>
                  <a:rPr lang="de-DE" sz="1800" b="0" i="0" baseline="0" dirty="0" err="1" smtClean="0">
                    <a:effectLst/>
                  </a:rPr>
                  <a:t>flow</a:t>
                </a:r>
                <a:r>
                  <a:rPr lang="de-DE" sz="1800" b="0" i="0" baseline="0" dirty="0" smtClean="0">
                    <a:effectLst/>
                  </a:rPr>
                  <a:t> </a:t>
                </a:r>
                <a:r>
                  <a:rPr lang="de-DE" sz="1800" b="0" i="0" baseline="0" dirty="0" err="1" smtClean="0">
                    <a:effectLst/>
                  </a:rPr>
                  <a:t>into</a:t>
                </a:r>
                <a:r>
                  <a:rPr lang="de-DE" sz="1800" b="0" i="0" baseline="0" dirty="0" smtClean="0">
                    <a:effectLst/>
                  </a:rPr>
                  <a:t> </a:t>
                </a:r>
                <a:r>
                  <a:rPr lang="de-DE" sz="1800" b="0" i="0" baseline="0" dirty="0" err="1" smtClean="0">
                    <a:effectLst/>
                  </a:rPr>
                  <a:t>the</a:t>
                </a:r>
                <a:r>
                  <a:rPr lang="de-DE" sz="1800" b="0" i="0" baseline="0" dirty="0" smtClean="0">
                    <a:effectLst/>
                  </a:rPr>
                  <a:t> </a:t>
                </a:r>
                <a:r>
                  <a:rPr lang="de-DE" sz="1800" b="0" i="0" baseline="0" dirty="0" err="1" smtClean="0">
                    <a:effectLst/>
                  </a:rPr>
                  <a:t>tool</a:t>
                </a:r>
                <a:r>
                  <a:rPr lang="de-DE" sz="1800" b="0" i="0" baseline="0" dirty="0" smtClean="0">
                    <a:effectLst/>
                  </a:rPr>
                  <a:t> [W]</a:t>
                </a:r>
                <a:endParaRPr lang="de-DE" dirty="0">
                  <a:effectLst/>
                </a:endParaRPr>
              </a:p>
            </c:rich>
          </c:tx>
          <c:overlay val="0"/>
        </c:title>
        <c:numFmt formatCode="General" sourceLinked="1"/>
        <c:majorTickMark val="none"/>
        <c:minorTickMark val="none"/>
        <c:tickLblPos val="nextTo"/>
        <c:txPr>
          <a:bodyPr/>
          <a:lstStyle/>
          <a:p>
            <a:pPr>
              <a:defRPr sz="1600"/>
            </a:pPr>
            <a:endParaRPr lang="en-US"/>
          </a:p>
        </c:txPr>
        <c:crossAx val="2124468464"/>
        <c:crosses val="autoZero"/>
        <c:crossBetween val="between"/>
      </c:valAx>
    </c:plotArea>
    <c:legend>
      <c:legendPos val="r"/>
      <c:layout>
        <c:manualLayout>
          <c:xMode val="edge"/>
          <c:yMode val="edge"/>
          <c:x val="0.655817718291906"/>
          <c:y val="0.000708588716014451"/>
          <c:w val="0.343021106736658"/>
          <c:h val="0.327740566955985"/>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[Struct_Results_v16_ALL_E85.xlsx]Tabelle5!PivotTable1</c:name>
    <c:fmtId val="20"/>
  </c:pivotSource>
  <c:chart>
    <c:autoTitleDeleted val="1"/>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spPr>
          <a:ln>
            <a:prstDash val="solid"/>
          </a:ln>
        </c:spPr>
        <c:marker>
          <c:spPr>
            <a:ln>
              <a:prstDash val="solid"/>
            </a:ln>
          </c:spPr>
        </c:marker>
      </c:pivotFmt>
      <c:pivotFmt>
        <c:idx val="22"/>
        <c:spPr>
          <a:ln>
            <a:prstDash val="solid"/>
          </a:ln>
        </c:spPr>
        <c:marker>
          <c:spPr>
            <a:ln>
              <a:prstDash val="solid"/>
            </a:ln>
          </c:spPr>
        </c:marker>
      </c:pivotFmt>
      <c:pivotFmt>
        <c:idx val="23"/>
        <c:spPr>
          <a:ln>
            <a:prstDash val="solid"/>
          </a:ln>
        </c:spPr>
        <c:marker>
          <c:spPr>
            <a:ln>
              <a:prstDash val="solid"/>
            </a:ln>
          </c:spPr>
        </c:marker>
      </c:pivotFmt>
      <c:pivotFmt>
        <c:idx val="24"/>
        <c:spPr>
          <a:ln>
            <a:prstDash val="solid"/>
          </a:ln>
        </c:spPr>
        <c:marker>
          <c:spPr>
            <a:ln>
              <a:prstDash val="solid"/>
            </a:ln>
          </c:spPr>
        </c:marker>
      </c:pivotFmt>
      <c:pivotFmt>
        <c:idx val="25"/>
        <c:spPr>
          <a:ln>
            <a:prstDash val="solid"/>
          </a:ln>
        </c:spPr>
        <c:marker>
          <c:spPr>
            <a:ln>
              <a:prstDash val="solid"/>
            </a:ln>
          </c:spPr>
        </c:marker>
      </c:pivotFmt>
      <c:pivotFmt>
        <c:idx val="26"/>
        <c:spPr>
          <a:ln>
            <a:prstDash val="solid"/>
          </a:ln>
        </c:spPr>
        <c:marker>
          <c:spPr>
            <a:ln>
              <a:prstDash val="solid"/>
            </a:ln>
          </c:spPr>
        </c:marker>
      </c:pivotFmt>
      <c:pivotFmt>
        <c:idx val="27"/>
        <c:spPr>
          <a:ln>
            <a:prstDash val="solid"/>
          </a:ln>
        </c:spPr>
        <c:marker>
          <c:spPr>
            <a:ln>
              <a:prstDash val="solid"/>
            </a:ln>
          </c:spPr>
        </c:marker>
      </c:pivotFmt>
      <c:pivotFmt>
        <c:idx val="28"/>
        <c:spPr>
          <a:ln>
            <a:prstDash val="solid"/>
          </a:ln>
        </c:spPr>
        <c:marker>
          <c:spPr>
            <a:ln>
              <a:prstDash val="solid"/>
            </a:ln>
          </c:spPr>
        </c:marker>
      </c:pivotFmt>
      <c:pivotFmt>
        <c:idx val="29"/>
        <c:spPr>
          <a:ln>
            <a:prstDash val="solid"/>
          </a:ln>
        </c:spPr>
        <c:marker>
          <c:spPr>
            <a:ln>
              <a:prstDash val="solid"/>
            </a:ln>
          </c:spPr>
        </c:marker>
      </c:pivotFmt>
      <c:pivotFmt>
        <c:idx val="30"/>
        <c:spPr>
          <a:ln>
            <a:prstDash val="solid"/>
          </a:ln>
        </c:spPr>
        <c:marker>
          <c:spPr>
            <a:ln>
              <a:prstDash val="solid"/>
            </a:ln>
          </c:spPr>
        </c:marker>
      </c:pivotFmt>
      <c:pivotFmt>
        <c:idx val="31"/>
        <c:spPr>
          <a:ln>
            <a:prstDash val="solid"/>
          </a:ln>
        </c:spPr>
        <c:marker>
          <c:spPr>
            <a:ln>
              <a:prstDash val="solid"/>
            </a:ln>
          </c:spPr>
        </c:marker>
      </c:pivotFmt>
      <c:pivotFmt>
        <c:idx val="32"/>
        <c:spPr>
          <a:ln>
            <a:prstDash val="solid"/>
          </a:ln>
        </c:spPr>
        <c:marker>
          <c:spPr>
            <a:ln>
              <a:prstDash val="solid"/>
            </a:ln>
          </c:spPr>
        </c:marker>
      </c:pivotFmt>
      <c:pivotFmt>
        <c:idx val="33"/>
        <c:spPr>
          <a:ln>
            <a:prstDash val="solid"/>
          </a:ln>
        </c:spPr>
        <c:marker>
          <c:spPr>
            <a:ln>
              <a:prstDash val="solid"/>
            </a:ln>
          </c:spPr>
        </c:marker>
      </c:pivotFmt>
      <c:pivotFmt>
        <c:idx val="34"/>
        <c:spPr>
          <a:ln>
            <a:prstDash val="solid"/>
          </a:ln>
        </c:spPr>
        <c:marker>
          <c:spPr>
            <a:ln>
              <a:prstDash val="solid"/>
            </a:ln>
          </c:spPr>
        </c:marker>
      </c:pivotFmt>
      <c:pivotFmt>
        <c:idx val="35"/>
        <c:spPr>
          <a:ln>
            <a:prstDash val="solid"/>
          </a:ln>
        </c:spPr>
        <c:marker>
          <c:spPr>
            <a:ln>
              <a:prstDash val="solid"/>
            </a:ln>
          </c:spPr>
        </c:marker>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Tabelle5!$B$4:$B$5</c:f>
              <c:strCache>
                <c:ptCount val="1"/>
                <c:pt idx="0">
                  <c:v>VP41_2_H200_V100_C45_MF_425</c:v>
                </c:pt>
              </c:strCache>
            </c:strRef>
          </c:tx>
          <c:spPr>
            <a:ln>
              <a:prstDash val="solid"/>
            </a:ln>
          </c:spPr>
          <c:marker>
            <c:spPr>
              <a:ln>
                <a:prstDash val="solid"/>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Tabelle5!$B$6:$B$35</c:f>
              <c:numCache>
                <c:formatCode>General</c:formatCode>
                <c:ptCount val="30"/>
                <c:pt idx="6">
                  <c:v>0.225602809951703</c:v>
                </c:pt>
                <c:pt idx="8">
                  <c:v>0.23115664113107</c:v>
                </c:pt>
                <c:pt idx="9">
                  <c:v>0.210783936057665</c:v>
                </c:pt>
                <c:pt idx="10">
                  <c:v>0.205478878713171</c:v>
                </c:pt>
                <c:pt idx="12">
                  <c:v>0.199549021878469</c:v>
                </c:pt>
                <c:pt idx="13">
                  <c:v>0.192564715458846</c:v>
                </c:pt>
                <c:pt idx="14">
                  <c:v>0.193055209356142</c:v>
                </c:pt>
                <c:pt idx="16">
                  <c:v>0.181509236336129</c:v>
                </c:pt>
                <c:pt idx="17">
                  <c:v>0.17693397114625</c:v>
                </c:pt>
                <c:pt idx="18">
                  <c:v>0.18110494221898</c:v>
                </c:pt>
                <c:pt idx="20">
                  <c:v>0.181061737484448</c:v>
                </c:pt>
                <c:pt idx="21">
                  <c:v>0.18075380306616</c:v>
                </c:pt>
                <c:pt idx="22">
                  <c:v>0.179265222452697</c:v>
                </c:pt>
                <c:pt idx="24">
                  <c:v>0.174823026810769</c:v>
                </c:pt>
                <c:pt idx="25">
                  <c:v>0.172022415226684</c:v>
                </c:pt>
                <c:pt idx="26">
                  <c:v>0.172746107847269</c:v>
                </c:pt>
                <c:pt idx="28">
                  <c:v>0.173799977048984</c:v>
                </c:pt>
                <c:pt idx="29">
                  <c:v>0.178936125924092</c:v>
                </c:pt>
              </c:numCache>
            </c:numRef>
          </c:val>
          <c:smooth val="0"/>
        </c:ser>
        <c:ser>
          <c:idx val="1"/>
          <c:order val="1"/>
          <c:tx>
            <c:strRef>
              <c:f>Tabelle5!$C$4:$C$5</c:f>
              <c:strCache>
                <c:ptCount val="1"/>
                <c:pt idx="0">
                  <c:v>VP42_1_H300_V100_C45_MF_425</c:v>
                </c:pt>
              </c:strCache>
            </c:strRef>
          </c:tx>
          <c:spPr>
            <a:ln>
              <a:prstDash val="solid"/>
            </a:ln>
          </c:spPr>
          <c:marker>
            <c:spPr>
              <a:ln>
                <a:prstDash val="solid"/>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Tabelle5!$C$6:$C$35</c:f>
              <c:numCache>
                <c:formatCode>General</c:formatCode>
                <c:ptCount val="30"/>
                <c:pt idx="6">
                  <c:v>0.144409509656849</c:v>
                </c:pt>
                <c:pt idx="8">
                  <c:v>0.146554233908008</c:v>
                </c:pt>
                <c:pt idx="9">
                  <c:v>0.144075044449732</c:v>
                </c:pt>
                <c:pt idx="10">
                  <c:v>0.143565633370546</c:v>
                </c:pt>
                <c:pt idx="12">
                  <c:v>0.144159329610775</c:v>
                </c:pt>
                <c:pt idx="13">
                  <c:v>0.140487154850656</c:v>
                </c:pt>
                <c:pt idx="14">
                  <c:v>0.137558644943313</c:v>
                </c:pt>
                <c:pt idx="16">
                  <c:v>0.134682026422043</c:v>
                </c:pt>
                <c:pt idx="17">
                  <c:v>0.133378488103677</c:v>
                </c:pt>
                <c:pt idx="18">
                  <c:v>0.145359187312354</c:v>
                </c:pt>
                <c:pt idx="20">
                  <c:v>0.159392475752529</c:v>
                </c:pt>
                <c:pt idx="21">
                  <c:v>0.140156054057179</c:v>
                </c:pt>
                <c:pt idx="22">
                  <c:v>0.137973518671231</c:v>
                </c:pt>
                <c:pt idx="24">
                  <c:v>0.123140574400388</c:v>
                </c:pt>
                <c:pt idx="25">
                  <c:v>0.126900651688109</c:v>
                </c:pt>
                <c:pt idx="26">
                  <c:v>0.119069518564654</c:v>
                </c:pt>
                <c:pt idx="28">
                  <c:v>0.11846460337464</c:v>
                </c:pt>
                <c:pt idx="29">
                  <c:v>0.110790753222779</c:v>
                </c:pt>
              </c:numCache>
            </c:numRef>
          </c:val>
          <c:smooth val="0"/>
        </c:ser>
        <c:ser>
          <c:idx val="2"/>
          <c:order val="2"/>
          <c:tx>
            <c:strRef>
              <c:f>Tabelle5!$D$4:$D$5</c:f>
              <c:strCache>
                <c:ptCount val="1"/>
                <c:pt idx="0">
                  <c:v>VP43_1_H400_V100_C45_MF_285</c:v>
                </c:pt>
              </c:strCache>
            </c:strRef>
          </c:tx>
          <c:spPr>
            <a:ln>
              <a:prstDash val="solid"/>
            </a:ln>
          </c:spPr>
          <c:marker>
            <c:spPr>
              <a:ln>
                <a:prstDash val="solid"/>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Tabelle5!$D$6:$D$35</c:f>
              <c:numCache>
                <c:formatCode>General</c:formatCode>
                <c:ptCount val="30"/>
                <c:pt idx="6">
                  <c:v>0.139403424085206</c:v>
                </c:pt>
                <c:pt idx="8">
                  <c:v>0.0889308754414941</c:v>
                </c:pt>
                <c:pt idx="9">
                  <c:v>0.15835180836793</c:v>
                </c:pt>
                <c:pt idx="10">
                  <c:v>0.140632427414047</c:v>
                </c:pt>
                <c:pt idx="12">
                  <c:v>0.132550456204733</c:v>
                </c:pt>
              </c:numCache>
            </c:numRef>
          </c:val>
          <c:smooth val="0"/>
        </c:ser>
        <c:ser>
          <c:idx val="3"/>
          <c:order val="3"/>
          <c:tx>
            <c:strRef>
              <c:f>Tabelle5!$E$4:$E$5</c:f>
              <c:strCache>
                <c:ptCount val="1"/>
                <c:pt idx="0">
                  <c:v>VP45_2_H200_V150_C45_MF_425</c:v>
                </c:pt>
              </c:strCache>
            </c:strRef>
          </c:tx>
          <c:spPr>
            <a:ln>
              <a:prstDash val="dash"/>
            </a:ln>
          </c:spPr>
          <c:marker>
            <c:spPr>
              <a:ln>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Tabelle5!$E$6:$E$35</c:f>
              <c:numCache>
                <c:formatCode>General</c:formatCode>
                <c:ptCount val="30"/>
                <c:pt idx="0">
                  <c:v>0.188238653703924</c:v>
                </c:pt>
                <c:pt idx="1">
                  <c:v>0.195657605822722</c:v>
                </c:pt>
                <c:pt idx="2">
                  <c:v>0.196174897385184</c:v>
                </c:pt>
                <c:pt idx="3">
                  <c:v>0.188882605557262</c:v>
                </c:pt>
                <c:pt idx="4">
                  <c:v>0.196788637443516</c:v>
                </c:pt>
                <c:pt idx="5">
                  <c:v>0.193320471806446</c:v>
                </c:pt>
                <c:pt idx="7">
                  <c:v>0.192970298176142</c:v>
                </c:pt>
                <c:pt idx="9">
                  <c:v>0.18777344814211</c:v>
                </c:pt>
                <c:pt idx="11">
                  <c:v>0.185063042260729</c:v>
                </c:pt>
                <c:pt idx="13">
                  <c:v>0.179684643459975</c:v>
                </c:pt>
                <c:pt idx="15">
                  <c:v>0.173011311637407</c:v>
                </c:pt>
                <c:pt idx="17">
                  <c:v>0.170050570496447</c:v>
                </c:pt>
                <c:pt idx="19">
                  <c:v>0.164232836009106</c:v>
                </c:pt>
                <c:pt idx="21">
                  <c:v>0.157164366980097</c:v>
                </c:pt>
                <c:pt idx="23">
                  <c:v>0.153312174063794</c:v>
                </c:pt>
                <c:pt idx="25">
                  <c:v>0.148823737915497</c:v>
                </c:pt>
                <c:pt idx="27">
                  <c:v>0.147296370770666</c:v>
                </c:pt>
                <c:pt idx="29">
                  <c:v>0.101936534813008</c:v>
                </c:pt>
              </c:numCache>
            </c:numRef>
          </c:val>
          <c:smooth val="0"/>
        </c:ser>
        <c:ser>
          <c:idx val="4"/>
          <c:order val="4"/>
          <c:tx>
            <c:strRef>
              <c:f>Tabelle5!$F$4:$F$5</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Tabelle5!$F$6:$F$35</c:f>
              <c:numCache>
                <c:formatCode>General</c:formatCode>
                <c:ptCount val="30"/>
                <c:pt idx="0">
                  <c:v>0.204392622983964</c:v>
                </c:pt>
                <c:pt idx="1">
                  <c:v>0.206835584881643</c:v>
                </c:pt>
                <c:pt idx="2">
                  <c:v>0.201396821645822</c:v>
                </c:pt>
                <c:pt idx="3">
                  <c:v>0.20137220781735</c:v>
                </c:pt>
                <c:pt idx="4">
                  <c:v>0.189870420994375</c:v>
                </c:pt>
                <c:pt idx="5">
                  <c:v>0.17942969897678</c:v>
                </c:pt>
                <c:pt idx="7">
                  <c:v>0.172713424003934</c:v>
                </c:pt>
                <c:pt idx="9">
                  <c:v>0.173504861042908</c:v>
                </c:pt>
                <c:pt idx="11">
                  <c:v>0.166659041228034</c:v>
                </c:pt>
                <c:pt idx="13">
                  <c:v>0.161453089507261</c:v>
                </c:pt>
                <c:pt idx="15">
                  <c:v>0.149177624186998</c:v>
                </c:pt>
                <c:pt idx="17">
                  <c:v>0.141862763322683</c:v>
                </c:pt>
                <c:pt idx="19">
                  <c:v>0.14845085228674</c:v>
                </c:pt>
                <c:pt idx="21">
                  <c:v>0.142422184662265</c:v>
                </c:pt>
                <c:pt idx="23">
                  <c:v>0.130200065032271</c:v>
                </c:pt>
                <c:pt idx="25">
                  <c:v>0.138624315815585</c:v>
                </c:pt>
                <c:pt idx="27">
                  <c:v>0.130212199480349</c:v>
                </c:pt>
                <c:pt idx="29">
                  <c:v>0.115457637727227</c:v>
                </c:pt>
              </c:numCache>
            </c:numRef>
          </c:val>
          <c:smooth val="0"/>
        </c:ser>
        <c:ser>
          <c:idx val="5"/>
          <c:order val="5"/>
          <c:tx>
            <c:strRef>
              <c:f>Tabelle5!$G$4:$G$5</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Tabelle5!$G$6:$G$35</c:f>
              <c:numCache>
                <c:formatCode>General</c:formatCode>
                <c:ptCount val="30"/>
                <c:pt idx="0">
                  <c:v>0.150713829369782</c:v>
                </c:pt>
                <c:pt idx="1">
                  <c:v>0.147528950575721</c:v>
                </c:pt>
                <c:pt idx="2">
                  <c:v>0.146833805951492</c:v>
                </c:pt>
                <c:pt idx="3">
                  <c:v>0.140361442509811</c:v>
                </c:pt>
                <c:pt idx="4">
                  <c:v>0.129834037621709</c:v>
                </c:pt>
                <c:pt idx="5">
                  <c:v>0.125991523435384</c:v>
                </c:pt>
                <c:pt idx="7">
                  <c:v>0.122271985876879</c:v>
                </c:pt>
                <c:pt idx="9">
                  <c:v>0.121131630576459</c:v>
                </c:pt>
                <c:pt idx="11">
                  <c:v>0.122551940453006</c:v>
                </c:pt>
                <c:pt idx="13">
                  <c:v>0.121578749371151</c:v>
                </c:pt>
                <c:pt idx="15">
                  <c:v>0.116602860106273</c:v>
                </c:pt>
                <c:pt idx="17">
                  <c:v>0.1153136388116</c:v>
                </c:pt>
                <c:pt idx="19">
                  <c:v>0.117155667239047</c:v>
                </c:pt>
                <c:pt idx="21">
                  <c:v>0.113049412534618</c:v>
                </c:pt>
                <c:pt idx="23">
                  <c:v>0.109376743517994</c:v>
                </c:pt>
                <c:pt idx="25">
                  <c:v>0.107156153673551</c:v>
                </c:pt>
                <c:pt idx="27">
                  <c:v>0.103631171626702</c:v>
                </c:pt>
                <c:pt idx="29">
                  <c:v>0.0800929247548987</c:v>
                </c:pt>
              </c:numCache>
            </c:numRef>
          </c:val>
          <c:smooth val="0"/>
        </c:ser>
        <c:ser>
          <c:idx val="6"/>
          <c:order val="6"/>
          <c:tx>
            <c:strRef>
              <c:f>Tabelle5!$H$4:$H$5</c:f>
              <c:strCache>
                <c:ptCount val="1"/>
                <c:pt idx="0">
                  <c:v>VP50_1_H500_V150_C45_MF_285</c:v>
                </c:pt>
              </c:strCache>
            </c:strRef>
          </c:tx>
          <c:spPr>
            <a:ln>
              <a:prstDash val="dash"/>
            </a:ln>
          </c:spPr>
          <c:marker>
            <c:spPr>
              <a:ln>
                <a:prstDash val="dash"/>
              </a:ln>
            </c:spPr>
          </c:marker>
          <c:cat>
            <c:strRef>
              <c:f>Tabelle5!$A$6:$A$35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Tabelle5!$H$6:$H$35</c:f>
              <c:numCache>
                <c:formatCode>General</c:formatCode>
                <c:ptCount val="30"/>
                <c:pt idx="0">
                  <c:v>0.139098299735017</c:v>
                </c:pt>
                <c:pt idx="1">
                  <c:v>0.132364877147419</c:v>
                </c:pt>
                <c:pt idx="2">
                  <c:v>0.125313923129687</c:v>
                </c:pt>
                <c:pt idx="3">
                  <c:v>0.121024139510998</c:v>
                </c:pt>
                <c:pt idx="4">
                  <c:v>0.116935318669874</c:v>
                </c:pt>
                <c:pt idx="5">
                  <c:v>0.113230273703761</c:v>
                </c:pt>
                <c:pt idx="7">
                  <c:v>0.110348802005814</c:v>
                </c:pt>
                <c:pt idx="9">
                  <c:v>0.107699580037265</c:v>
                </c:pt>
                <c:pt idx="11">
                  <c:v>0.107619853349745</c:v>
                </c:pt>
                <c:pt idx="13">
                  <c:v>0.108069521270537</c:v>
                </c:pt>
                <c:pt idx="15">
                  <c:v>0.103074078675155</c:v>
                </c:pt>
                <c:pt idx="17">
                  <c:v>0.100522765870334</c:v>
                </c:pt>
                <c:pt idx="19">
                  <c:v>0.0973628764706399</c:v>
                </c:pt>
                <c:pt idx="21">
                  <c:v>0.0942676994221781</c:v>
                </c:pt>
                <c:pt idx="23">
                  <c:v>0.0898959846678975</c:v>
                </c:pt>
                <c:pt idx="25">
                  <c:v>0.0870441387087943</c:v>
                </c:pt>
                <c:pt idx="27">
                  <c:v>0.0859627784473704</c:v>
                </c:pt>
                <c:pt idx="29">
                  <c:v>0.0569905671193922</c:v>
                </c:pt>
              </c:numCache>
            </c:numRef>
          </c:val>
          <c:smooth val="0"/>
        </c:ser>
        <c:dLbls>
          <c:showLegendKey val="0"/>
          <c:showVal val="0"/>
          <c:showCatName val="0"/>
          <c:showSerName val="0"/>
          <c:showPercent val="0"/>
          <c:showBubbleSize val="0"/>
        </c:dLbls>
        <c:marker val="1"/>
        <c:smooth val="0"/>
        <c:axId val="2124571392"/>
        <c:axId val="2125812384"/>
      </c:lineChart>
      <c:catAx>
        <c:axId val="2124571392"/>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en-US"/>
          </a:p>
        </c:txPr>
        <c:crossAx val="2125812384"/>
        <c:crosses val="autoZero"/>
        <c:auto val="1"/>
        <c:lblAlgn val="ctr"/>
        <c:lblOffset val="100"/>
        <c:tickLblSkip val="5"/>
        <c:tickMarkSkip val="5"/>
        <c:noMultiLvlLbl val="0"/>
      </c:catAx>
      <c:valAx>
        <c:axId val="2125812384"/>
        <c:scaling>
          <c:orientation val="minMax"/>
          <c:max val="0.25"/>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partition</a:t>
                </a:r>
                <a:r>
                  <a:rPr lang="de-DE" sz="1800" b="0" dirty="0" smtClean="0"/>
                  <a:t> </a:t>
                </a:r>
                <a:r>
                  <a:rPr lang="de-DE" sz="1800" b="0" dirty="0" err="1" smtClean="0"/>
                  <a:t>to</a:t>
                </a:r>
                <a:r>
                  <a:rPr lang="de-DE" sz="1800" b="0" dirty="0" smtClean="0"/>
                  <a:t> </a:t>
                </a:r>
                <a:r>
                  <a:rPr lang="de-DE" sz="1800" b="0" dirty="0" err="1" smtClean="0"/>
                  <a:t>the</a:t>
                </a:r>
                <a:r>
                  <a:rPr lang="de-DE" sz="1800" b="0" dirty="0" smtClean="0"/>
                  <a:t> </a:t>
                </a:r>
                <a:r>
                  <a:rPr lang="de-DE" sz="1800" b="0" dirty="0" err="1" smtClean="0"/>
                  <a:t>tool</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4571392"/>
        <c:crosses val="autoZero"/>
        <c:crossBetween val="between"/>
      </c:valAx>
    </c:plotArea>
    <c:legend>
      <c:legendPos val="r"/>
      <c:layout>
        <c:manualLayout>
          <c:xMode val="edge"/>
          <c:yMode val="edge"/>
          <c:x val="0.670657318886764"/>
          <c:y val="0.599482751846613"/>
          <c:w val="0.323946462715105"/>
          <c:h val="0.238562391953481"/>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[Struct_Results_v16_ALL_E85.xlsx]Tabelle1!PivotTable1</c:name>
    <c:fmtId val="111"/>
  </c:pivotSource>
  <c:chart>
    <c:autoTitleDeleted val="0"/>
    <c:pivotFmts>
      <c:pivotFmt>
        <c:idx val="0"/>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s>
    <c:plotArea>
      <c:layout>
        <c:manualLayout>
          <c:layoutTarget val="inner"/>
          <c:xMode val="edge"/>
          <c:yMode val="edge"/>
          <c:x val="0.115816245625547"/>
          <c:y val="0.0208099563002195"/>
          <c:w val="0.863995926290464"/>
          <c:h val="0.825561216612629"/>
        </c:manualLayout>
      </c:layout>
      <c:lineChart>
        <c:grouping val="standard"/>
        <c:varyColors val="0"/>
        <c:ser>
          <c:idx val="0"/>
          <c:order val="0"/>
          <c:tx>
            <c:strRef>
              <c:f>Tabelle1!$B$3:$B$4</c:f>
              <c:strCache>
                <c:ptCount val="1"/>
                <c:pt idx="0">
                  <c:v>VP41_2_H200_V100_C45_MF_425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Tabelle1!$B$5:$B$35</c:f>
              <c:numCache>
                <c:formatCode>General</c:formatCode>
                <c:ptCount val="30"/>
                <c:pt idx="6">
                  <c:v>399.2048438780151</c:v>
                </c:pt>
                <c:pt idx="8">
                  <c:v>332.154661938362</c:v>
                </c:pt>
                <c:pt idx="9">
                  <c:v>436.4480033599068</c:v>
                </c:pt>
                <c:pt idx="10">
                  <c:v>443.3651000553918</c:v>
                </c:pt>
                <c:pt idx="12">
                  <c:v>384.9177177583517</c:v>
                </c:pt>
                <c:pt idx="13">
                  <c:v>411.2225635413661</c:v>
                </c:pt>
                <c:pt idx="14">
                  <c:v>554.833733235964</c:v>
                </c:pt>
                <c:pt idx="16">
                  <c:v>475.084402473787</c:v>
                </c:pt>
                <c:pt idx="17">
                  <c:v>378.1425841736903</c:v>
                </c:pt>
                <c:pt idx="18">
                  <c:v>544.8392748482339</c:v>
                </c:pt>
                <c:pt idx="20">
                  <c:v>407.5170525763392</c:v>
                </c:pt>
                <c:pt idx="21">
                  <c:v>357.129953326808</c:v>
                </c:pt>
                <c:pt idx="22">
                  <c:v>332.5369022547609</c:v>
                </c:pt>
                <c:pt idx="24">
                  <c:v>332.0950664216587</c:v>
                </c:pt>
                <c:pt idx="25">
                  <c:v>384.6098824599508</c:v>
                </c:pt>
                <c:pt idx="26">
                  <c:v>244.65308183152</c:v>
                </c:pt>
                <c:pt idx="28">
                  <c:v>140.400608629699</c:v>
                </c:pt>
                <c:pt idx="29">
                  <c:v>249.1629527980719</c:v>
                </c:pt>
              </c:numCache>
            </c:numRef>
          </c:val>
          <c:smooth val="0"/>
        </c:ser>
        <c:ser>
          <c:idx val="1"/>
          <c:order val="1"/>
          <c:tx>
            <c:strRef>
              <c:f>Tabelle1!$C$3:$C$4</c:f>
              <c:strCache>
                <c:ptCount val="1"/>
                <c:pt idx="0">
                  <c:v>VP42_1_H300_V100_C45_MF_425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Tabelle1!$C$5:$C$35</c:f>
              <c:numCache>
                <c:formatCode>General</c:formatCode>
                <c:ptCount val="30"/>
                <c:pt idx="6">
                  <c:v>708.3568753823887</c:v>
                </c:pt>
                <c:pt idx="8">
                  <c:v>741.45847806242</c:v>
                </c:pt>
                <c:pt idx="9">
                  <c:v>699.171363957864</c:v>
                </c:pt>
                <c:pt idx="10">
                  <c:v>709.0374889452851</c:v>
                </c:pt>
                <c:pt idx="12">
                  <c:v>645.5215869193316</c:v>
                </c:pt>
                <c:pt idx="13">
                  <c:v>715.5888175869145</c:v>
                </c:pt>
                <c:pt idx="14">
                  <c:v>759.510938033448</c:v>
                </c:pt>
                <c:pt idx="16">
                  <c:v>729.110609392423</c:v>
                </c:pt>
                <c:pt idx="17">
                  <c:v>741.024343664702</c:v>
                </c:pt>
                <c:pt idx="18">
                  <c:v>683.4544985812844</c:v>
                </c:pt>
                <c:pt idx="20">
                  <c:v>612.921935581077</c:v>
                </c:pt>
                <c:pt idx="21">
                  <c:v>655.2798121335982</c:v>
                </c:pt>
                <c:pt idx="22">
                  <c:v>694.5357151722336</c:v>
                </c:pt>
                <c:pt idx="24">
                  <c:v>660.7955959442547</c:v>
                </c:pt>
                <c:pt idx="25">
                  <c:v>608.099875394657</c:v>
                </c:pt>
                <c:pt idx="26">
                  <c:v>641.9338161212468</c:v>
                </c:pt>
                <c:pt idx="28">
                  <c:v>481.248488519674</c:v>
                </c:pt>
                <c:pt idx="29">
                  <c:v>494.002007125559</c:v>
                </c:pt>
              </c:numCache>
            </c:numRef>
          </c:val>
          <c:smooth val="0"/>
        </c:ser>
        <c:ser>
          <c:idx val="2"/>
          <c:order val="2"/>
          <c:tx>
            <c:strRef>
              <c:f>Tabelle1!$D$3:$D$4</c:f>
              <c:strCache>
                <c:ptCount val="1"/>
                <c:pt idx="0">
                  <c:v>VP43_1_H400_V100_C45_MF_285</c:v>
                </c:pt>
              </c:strCache>
            </c:strRef>
          </c:tx>
          <c:spPr>
            <a:ln>
              <a:prstDash val="solid"/>
            </a:ln>
          </c:spPr>
          <c:marker>
            <c:spPr>
              <a:ln>
                <a:prstDash val="solid"/>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Tabelle1!$D$5:$D$35</c:f>
              <c:numCache>
                <c:formatCode>General</c:formatCode>
                <c:ptCount val="30"/>
                <c:pt idx="6">
                  <c:v>902.8934540586776</c:v>
                </c:pt>
                <c:pt idx="8">
                  <c:v>1064.01781812113</c:v>
                </c:pt>
                <c:pt idx="9">
                  <c:v>751.0218073539689</c:v>
                </c:pt>
                <c:pt idx="10">
                  <c:v>840.1051700049566</c:v>
                </c:pt>
                <c:pt idx="12">
                  <c:v>830.1031588556816</c:v>
                </c:pt>
                <c:pt idx="13">
                  <c:v>614.5346045201791</c:v>
                </c:pt>
              </c:numCache>
            </c:numRef>
          </c:val>
          <c:smooth val="0"/>
        </c:ser>
        <c:ser>
          <c:idx val="3"/>
          <c:order val="3"/>
          <c:tx>
            <c:strRef>
              <c:f>Tabelle1!$E$3:$E$4</c:f>
              <c:strCache>
                <c:ptCount val="1"/>
                <c:pt idx="0">
                  <c:v>VP45_2_H200_V150_C45_MF_425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Tabelle1!$E$5:$E$35</c:f>
              <c:numCache>
                <c:formatCode>General</c:formatCode>
                <c:ptCount val="30"/>
                <c:pt idx="0">
                  <c:v>454.7553117728797</c:v>
                </c:pt>
                <c:pt idx="1">
                  <c:v>499.5368951698288</c:v>
                </c:pt>
                <c:pt idx="2">
                  <c:v>494.3690266748991</c:v>
                </c:pt>
                <c:pt idx="3">
                  <c:v>511.5483292751032</c:v>
                </c:pt>
                <c:pt idx="4">
                  <c:v>432.7091885064701</c:v>
                </c:pt>
                <c:pt idx="5">
                  <c:v>422.8612977849653</c:v>
                </c:pt>
                <c:pt idx="7">
                  <c:v>454.9540496094428</c:v>
                </c:pt>
                <c:pt idx="9">
                  <c:v>472.8265066301446</c:v>
                </c:pt>
                <c:pt idx="11">
                  <c:v>479.0541848296025</c:v>
                </c:pt>
                <c:pt idx="13">
                  <c:v>533.784445642868</c:v>
                </c:pt>
                <c:pt idx="15">
                  <c:v>553.1726296559026</c:v>
                </c:pt>
                <c:pt idx="17">
                  <c:v>608.273910089166</c:v>
                </c:pt>
                <c:pt idx="19">
                  <c:v>550.2102887980344</c:v>
                </c:pt>
                <c:pt idx="21">
                  <c:v>519.1751275853371</c:v>
                </c:pt>
                <c:pt idx="23">
                  <c:v>528.811487106102</c:v>
                </c:pt>
                <c:pt idx="25">
                  <c:v>497.9992557884988</c:v>
                </c:pt>
                <c:pt idx="27">
                  <c:v>378.3168685633377</c:v>
                </c:pt>
                <c:pt idx="29">
                  <c:v>511.9606331769283</c:v>
                </c:pt>
              </c:numCache>
            </c:numRef>
          </c:val>
          <c:smooth val="0"/>
        </c:ser>
        <c:ser>
          <c:idx val="4"/>
          <c:order val="4"/>
          <c:tx>
            <c:strRef>
              <c:f>Tabelle1!$F$3:$F$4</c:f>
              <c:strCache>
                <c:ptCount val="1"/>
                <c:pt idx="0">
                  <c:v>VP46_1_H300_V150_C45_MF_285</c:v>
                </c:pt>
              </c:strCache>
            </c:strRef>
          </c:tx>
          <c:spPr>
            <a:ln>
              <a:solidFill>
                <a:schemeClr val="accent4">
                  <a:lumMod val="50000"/>
                </a:schemeClr>
              </a:solidFill>
              <a:prstDash val="dash"/>
            </a:ln>
          </c:spPr>
          <c:marker>
            <c:spPr>
              <a:ln>
                <a:solidFill>
                  <a:schemeClr val="accent4">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Tabelle1!$F$5:$F$35</c:f>
              <c:numCache>
                <c:formatCode>General</c:formatCode>
                <c:ptCount val="30"/>
                <c:pt idx="0">
                  <c:v>502.9327763965775</c:v>
                </c:pt>
                <c:pt idx="1">
                  <c:v>502.6583159589194</c:v>
                </c:pt>
                <c:pt idx="2">
                  <c:v>494.4130539225675</c:v>
                </c:pt>
                <c:pt idx="3">
                  <c:v>546.773532510209</c:v>
                </c:pt>
                <c:pt idx="4">
                  <c:v>528.048244390378</c:v>
                </c:pt>
                <c:pt idx="5">
                  <c:v>604.303023512537</c:v>
                </c:pt>
                <c:pt idx="7">
                  <c:v>692.7549796774912</c:v>
                </c:pt>
                <c:pt idx="9">
                  <c:v>673.4510507576092</c:v>
                </c:pt>
                <c:pt idx="11">
                  <c:v>714.34931404908</c:v>
                </c:pt>
                <c:pt idx="13">
                  <c:v>700.818621387667</c:v>
                </c:pt>
                <c:pt idx="15">
                  <c:v>752.8602217778547</c:v>
                </c:pt>
                <c:pt idx="17">
                  <c:v>749.264446256705</c:v>
                </c:pt>
                <c:pt idx="19">
                  <c:v>706.0587068026912</c:v>
                </c:pt>
                <c:pt idx="21">
                  <c:v>732.8491286355683</c:v>
                </c:pt>
                <c:pt idx="23">
                  <c:v>772.2184847253256</c:v>
                </c:pt>
                <c:pt idx="25">
                  <c:v>659.3823363952641</c:v>
                </c:pt>
                <c:pt idx="27">
                  <c:v>553.1337108416352</c:v>
                </c:pt>
                <c:pt idx="29">
                  <c:v>614.9420316163455</c:v>
                </c:pt>
              </c:numCache>
            </c:numRef>
          </c:val>
          <c:smooth val="0"/>
        </c:ser>
        <c:ser>
          <c:idx val="5"/>
          <c:order val="5"/>
          <c:tx>
            <c:strRef>
              <c:f>Tabelle1!$G$3:$G$4</c:f>
              <c:strCache>
                <c:ptCount val="1"/>
                <c:pt idx="0">
                  <c:v>VP49_1_H400_V150_C45_MF_285</c:v>
                </c:pt>
              </c:strCache>
            </c:strRef>
          </c:tx>
          <c:spPr>
            <a:ln>
              <a:solidFill>
                <a:schemeClr val="accent3">
                  <a:lumMod val="50000"/>
                </a:schemeClr>
              </a:solidFill>
              <a:prstDash val="dash"/>
            </a:ln>
          </c:spPr>
          <c:marker>
            <c:spPr>
              <a:solidFill>
                <a:schemeClr val="accent3">
                  <a:lumMod val="50000"/>
                </a:schemeClr>
              </a:solidFill>
              <a:ln>
                <a:solidFill>
                  <a:schemeClr val="accent3">
                    <a:lumMod val="50000"/>
                  </a:schemeClr>
                </a:solidFill>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Tabelle1!$G$5:$G$35</c:f>
              <c:numCache>
                <c:formatCode>General</c:formatCode>
                <c:ptCount val="30"/>
                <c:pt idx="0">
                  <c:v>1409.121572383086</c:v>
                </c:pt>
                <c:pt idx="1">
                  <c:v>1538.629857103522</c:v>
                </c:pt>
                <c:pt idx="2">
                  <c:v>1428.367218507037</c:v>
                </c:pt>
                <c:pt idx="3">
                  <c:v>1443.856870866578</c:v>
                </c:pt>
                <c:pt idx="4">
                  <c:v>1360.838316220712</c:v>
                </c:pt>
                <c:pt idx="5">
                  <c:v>1239.000400346048</c:v>
                </c:pt>
                <c:pt idx="7">
                  <c:v>1320.11421442544</c:v>
                </c:pt>
                <c:pt idx="9">
                  <c:v>1321.874288094346</c:v>
                </c:pt>
                <c:pt idx="11">
                  <c:v>1484.388686385127</c:v>
                </c:pt>
                <c:pt idx="13">
                  <c:v>1458.453260615034</c:v>
                </c:pt>
                <c:pt idx="15">
                  <c:v>1417.947319906007</c:v>
                </c:pt>
                <c:pt idx="17">
                  <c:v>1464.703005942189</c:v>
                </c:pt>
                <c:pt idx="19">
                  <c:v>1355.530226209706</c:v>
                </c:pt>
                <c:pt idx="21">
                  <c:v>1438.778689816311</c:v>
                </c:pt>
                <c:pt idx="23">
                  <c:v>1431.807721881395</c:v>
                </c:pt>
                <c:pt idx="25">
                  <c:v>1425.93470157401</c:v>
                </c:pt>
                <c:pt idx="27">
                  <c:v>1370.996739774231</c:v>
                </c:pt>
                <c:pt idx="29">
                  <c:v>1541.739411052294</c:v>
                </c:pt>
              </c:numCache>
            </c:numRef>
          </c:val>
          <c:smooth val="0"/>
        </c:ser>
        <c:ser>
          <c:idx val="6"/>
          <c:order val="6"/>
          <c:tx>
            <c:strRef>
              <c:f>Tabelle1!$H$3:$H$4</c:f>
              <c:strCache>
                <c:ptCount val="1"/>
                <c:pt idx="0">
                  <c:v>VP50_1_H500_V150_C45_MF_285</c:v>
                </c:pt>
              </c:strCache>
            </c:strRef>
          </c:tx>
          <c:spPr>
            <a:ln>
              <a:prstDash val="dash"/>
            </a:ln>
          </c:spPr>
          <c:marker>
            <c:spPr>
              <a:ln>
                <a:prstDash val="dash"/>
              </a:ln>
            </c:spPr>
          </c:marker>
          <c:cat>
            <c:strRef>
              <c:f>Tabelle1!$A$5:$A$35</c:f>
              <c:strCache>
                <c:ptCount val="30"/>
                <c:pt idx="0">
                  <c:v>70,43</c:v>
                </c:pt>
                <c:pt idx="1">
                  <c:v>78,05</c:v>
                </c:pt>
                <c:pt idx="2">
                  <c:v>85,67</c:v>
                </c:pt>
                <c:pt idx="3">
                  <c:v>93,29</c:v>
                </c:pt>
                <c:pt idx="4">
                  <c:v>100,91</c:v>
                </c:pt>
                <c:pt idx="5">
                  <c:v>108,54</c:v>
                </c:pt>
                <c:pt idx="6">
                  <c:v>113,62</c:v>
                </c:pt>
                <c:pt idx="7">
                  <c:v>116,16</c:v>
                </c:pt>
                <c:pt idx="8">
                  <c:v>118,70</c:v>
                </c:pt>
                <c:pt idx="9">
                  <c:v>123,78</c:v>
                </c:pt>
                <c:pt idx="10">
                  <c:v>128,86</c:v>
                </c:pt>
                <c:pt idx="11">
                  <c:v>131,40</c:v>
                </c:pt>
                <c:pt idx="12">
                  <c:v>133,94</c:v>
                </c:pt>
                <c:pt idx="13">
                  <c:v>139,02</c:v>
                </c:pt>
                <c:pt idx="14">
                  <c:v>144,11</c:v>
                </c:pt>
                <c:pt idx="15">
                  <c:v>146,65</c:v>
                </c:pt>
                <c:pt idx="16">
                  <c:v>149,19</c:v>
                </c:pt>
                <c:pt idx="17">
                  <c:v>154,27</c:v>
                </c:pt>
                <c:pt idx="18">
                  <c:v>159,35</c:v>
                </c:pt>
                <c:pt idx="19">
                  <c:v>161,89</c:v>
                </c:pt>
                <c:pt idx="20">
                  <c:v>164,43</c:v>
                </c:pt>
                <c:pt idx="21">
                  <c:v>169,51</c:v>
                </c:pt>
                <c:pt idx="22">
                  <c:v>174,59</c:v>
                </c:pt>
                <c:pt idx="23">
                  <c:v>177,13</c:v>
                </c:pt>
                <c:pt idx="24">
                  <c:v>179,67</c:v>
                </c:pt>
                <c:pt idx="25">
                  <c:v>184,76</c:v>
                </c:pt>
                <c:pt idx="26">
                  <c:v>189,84</c:v>
                </c:pt>
                <c:pt idx="27">
                  <c:v>192,38</c:v>
                </c:pt>
                <c:pt idx="28">
                  <c:v>194,92</c:v>
                </c:pt>
                <c:pt idx="29">
                  <c:v>200,00</c:v>
                </c:pt>
              </c:strCache>
            </c:strRef>
          </c:cat>
          <c:val>
            <c:numRef>
              <c:f>Tabelle1!$H$5:$H$35</c:f>
              <c:numCache>
                <c:formatCode>General</c:formatCode>
                <c:ptCount val="30"/>
                <c:pt idx="0">
                  <c:v>1703.228788852479</c:v>
                </c:pt>
                <c:pt idx="1">
                  <c:v>1662.293694108505</c:v>
                </c:pt>
                <c:pt idx="2">
                  <c:v>1564.316231221421</c:v>
                </c:pt>
                <c:pt idx="3">
                  <c:v>1480.109097150186</c:v>
                </c:pt>
                <c:pt idx="4">
                  <c:v>1271.035008328199</c:v>
                </c:pt>
                <c:pt idx="5">
                  <c:v>1355.513845003035</c:v>
                </c:pt>
                <c:pt idx="7">
                  <c:v>1449.683930245981</c:v>
                </c:pt>
                <c:pt idx="9">
                  <c:v>1550.408439246157</c:v>
                </c:pt>
                <c:pt idx="11">
                  <c:v>1595.600172751649</c:v>
                </c:pt>
                <c:pt idx="13">
                  <c:v>1625.385754224937</c:v>
                </c:pt>
                <c:pt idx="15">
                  <c:v>1740.272850073453</c:v>
                </c:pt>
                <c:pt idx="17">
                  <c:v>1677.901183884677</c:v>
                </c:pt>
                <c:pt idx="19">
                  <c:v>1713.823987107256</c:v>
                </c:pt>
                <c:pt idx="21">
                  <c:v>1665.544656240561</c:v>
                </c:pt>
                <c:pt idx="23">
                  <c:v>1594.433350966718</c:v>
                </c:pt>
                <c:pt idx="25">
                  <c:v>1596.199048296198</c:v>
                </c:pt>
                <c:pt idx="27">
                  <c:v>1524.052317946104</c:v>
                </c:pt>
                <c:pt idx="29">
                  <c:v>1871.198565407233</c:v>
                </c:pt>
              </c:numCache>
            </c:numRef>
          </c:val>
          <c:smooth val="0"/>
        </c:ser>
        <c:dLbls>
          <c:showLegendKey val="0"/>
          <c:showVal val="0"/>
          <c:showCatName val="0"/>
          <c:showSerName val="0"/>
          <c:showPercent val="0"/>
          <c:showBubbleSize val="0"/>
        </c:dLbls>
        <c:marker val="1"/>
        <c:smooth val="0"/>
        <c:axId val="2126020208"/>
        <c:axId val="2123542048"/>
      </c:lineChart>
      <c:catAx>
        <c:axId val="2126020208"/>
        <c:scaling>
          <c:orientation val="minMax"/>
        </c:scaling>
        <c:delete val="0"/>
        <c:axPos val="b"/>
        <c:title>
          <c:tx>
            <c:rich>
              <a:bodyPr/>
              <a:lstStyle/>
              <a:p>
                <a:pPr>
                  <a:defRPr sz="1800" b="0"/>
                </a:pPr>
                <a:r>
                  <a:rPr lang="de-DE" sz="1800" b="0" dirty="0"/>
                  <a:t>Workpiece </a:t>
                </a:r>
                <a:r>
                  <a:rPr lang="de-DE" sz="1800" b="0" dirty="0" err="1"/>
                  <a:t>position</a:t>
                </a:r>
                <a:r>
                  <a:rPr lang="de-DE" sz="1800" b="0" dirty="0"/>
                  <a:t> [mm]</a:t>
                </a:r>
              </a:p>
            </c:rich>
          </c:tx>
          <c:overlay val="0"/>
        </c:title>
        <c:numFmt formatCode="General" sourceLinked="0"/>
        <c:majorTickMark val="none"/>
        <c:minorTickMark val="none"/>
        <c:tickLblPos val="nextTo"/>
        <c:txPr>
          <a:bodyPr/>
          <a:lstStyle/>
          <a:p>
            <a:pPr>
              <a:defRPr sz="1600"/>
            </a:pPr>
            <a:endParaRPr lang="en-US"/>
          </a:p>
        </c:txPr>
        <c:crossAx val="2123542048"/>
        <c:crosses val="autoZero"/>
        <c:auto val="1"/>
        <c:lblAlgn val="ctr"/>
        <c:lblOffset val="100"/>
        <c:tickLblSkip val="5"/>
        <c:tickMarkSkip val="5"/>
        <c:noMultiLvlLbl val="0"/>
      </c:catAx>
      <c:valAx>
        <c:axId val="2123542048"/>
        <c:scaling>
          <c:orientation val="minMax"/>
        </c:scaling>
        <c:delete val="0"/>
        <c:axPos val="l"/>
        <c:majorGridlines/>
        <c:title>
          <c:tx>
            <c:rich>
              <a:bodyPr/>
              <a:lstStyle/>
              <a:p>
                <a:pPr>
                  <a:defRPr sz="1800" b="0"/>
                </a:pPr>
                <a:r>
                  <a:rPr lang="de-DE" sz="1800" b="0" dirty="0" err="1" smtClean="0"/>
                  <a:t>Heat</a:t>
                </a:r>
                <a:r>
                  <a:rPr lang="de-DE" sz="1800" b="0" dirty="0" smtClean="0"/>
                  <a:t> </a:t>
                </a:r>
                <a:r>
                  <a:rPr lang="de-DE" sz="1800" b="0" dirty="0" err="1" smtClean="0"/>
                  <a:t>flow</a:t>
                </a:r>
                <a:r>
                  <a:rPr lang="de-DE" sz="1800" b="0" dirty="0" smtClean="0"/>
                  <a:t> </a:t>
                </a:r>
                <a:r>
                  <a:rPr lang="de-DE" sz="1800" b="0" dirty="0" err="1" smtClean="0"/>
                  <a:t>into</a:t>
                </a:r>
                <a:r>
                  <a:rPr lang="de-DE" sz="1800" b="0" dirty="0" smtClean="0"/>
                  <a:t> </a:t>
                </a:r>
                <a:r>
                  <a:rPr lang="de-DE" sz="1800" b="0" dirty="0" err="1" smtClean="0"/>
                  <a:t>the</a:t>
                </a:r>
                <a:r>
                  <a:rPr lang="de-DE" sz="1800" b="0" dirty="0" smtClean="0"/>
                  <a:t> </a:t>
                </a:r>
                <a:r>
                  <a:rPr lang="de-DE" sz="1800" b="0" dirty="0" err="1" smtClean="0"/>
                  <a:t>workpiece</a:t>
                </a:r>
                <a:r>
                  <a:rPr lang="de-DE" sz="1800" b="0" dirty="0" smtClean="0"/>
                  <a:t> [W]</a:t>
                </a:r>
                <a:endParaRPr lang="de-DE" sz="1800" b="0" dirty="0"/>
              </a:p>
            </c:rich>
          </c:tx>
          <c:overlay val="0"/>
        </c:title>
        <c:numFmt formatCode="General" sourceLinked="1"/>
        <c:majorTickMark val="none"/>
        <c:minorTickMark val="none"/>
        <c:tickLblPos val="nextTo"/>
        <c:txPr>
          <a:bodyPr/>
          <a:lstStyle/>
          <a:p>
            <a:pPr>
              <a:defRPr sz="1600"/>
            </a:pPr>
            <a:endParaRPr lang="en-US"/>
          </a:p>
        </c:txPr>
        <c:crossAx val="2126020208"/>
        <c:crosses val="autoZero"/>
        <c:crossBetween val="between"/>
      </c:valAx>
    </c:plotArea>
    <c:legend>
      <c:legendPos val="r"/>
      <c:layout>
        <c:manualLayout>
          <c:xMode val="edge"/>
          <c:yMode val="edge"/>
          <c:x val="0.655817718291906"/>
          <c:y val="0.282631423856671"/>
          <c:w val="0.343021106736658"/>
          <c:h val="0.247904093980827"/>
        </c:manualLayout>
      </c:layout>
      <c:overlay val="0"/>
    </c:legend>
    <c:plotVisOnly val="1"/>
    <c:dispBlanksAs val="span"/>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95221F1-FC01-48EA-98A5-7C83F209DBDC}" type="datetimeFigureOut">
              <a:rPr lang="en-US" smtClean="0"/>
              <a:t>4/10/16</a:t>
            </a:fld>
            <a:endParaRPr lang="en-US" dirty="0"/>
          </a:p>
        </p:txBody>
      </p:sp>
      <p:sp>
        <p:nvSpPr>
          <p:cNvPr id="4" name="Folienbildplatzhalt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CC2F875-FC4D-49DD-BEE6-48EEBE4FE60E}" type="slidenum">
              <a:rPr lang="en-US" smtClean="0"/>
              <a:t>‹#›</a:t>
            </a:fld>
            <a:endParaRPr lang="en-US" dirty="0"/>
          </a:p>
        </p:txBody>
      </p:sp>
    </p:spTree>
    <p:extLst>
      <p:ext uri="{BB962C8B-B14F-4D97-AF65-F5344CB8AC3E}">
        <p14:creationId xmlns:p14="http://schemas.microsoft.com/office/powerpoint/2010/main" val="1310518161"/>
      </p:ext>
    </p:extLst>
  </p:cSld>
  <p:clrMap bg1="lt1" tx1="dk1" bg2="lt2" tx2="dk2" accent1="accent1" accent2="accent2" accent3="accent3" accent4="accent4" accent5="accent5" accent6="accent6" hlink="hlink" folHlink="folHlink"/>
  <p:notesStyle>
    <a:lvl1pPr marL="0" algn="l" defTabSz="913740" rtl="0" eaLnBrk="1" latinLnBrk="0" hangingPunct="1">
      <a:defRPr sz="1200" kern="1200">
        <a:solidFill>
          <a:schemeClr val="tx1"/>
        </a:solidFill>
        <a:latin typeface="+mn-lt"/>
        <a:ea typeface="+mn-ea"/>
        <a:cs typeface="+mn-cs"/>
      </a:defRPr>
    </a:lvl1pPr>
    <a:lvl2pPr marL="456870" algn="l" defTabSz="913740" rtl="0" eaLnBrk="1" latinLnBrk="0" hangingPunct="1">
      <a:defRPr sz="1200" kern="1200">
        <a:solidFill>
          <a:schemeClr val="tx1"/>
        </a:solidFill>
        <a:latin typeface="+mn-lt"/>
        <a:ea typeface="+mn-ea"/>
        <a:cs typeface="+mn-cs"/>
      </a:defRPr>
    </a:lvl2pPr>
    <a:lvl3pPr marL="913740" algn="l" defTabSz="913740" rtl="0" eaLnBrk="1" latinLnBrk="0" hangingPunct="1">
      <a:defRPr sz="1200" kern="1200">
        <a:solidFill>
          <a:schemeClr val="tx1"/>
        </a:solidFill>
        <a:latin typeface="+mn-lt"/>
        <a:ea typeface="+mn-ea"/>
        <a:cs typeface="+mn-cs"/>
      </a:defRPr>
    </a:lvl3pPr>
    <a:lvl4pPr marL="1370612" algn="l" defTabSz="913740" rtl="0" eaLnBrk="1" latinLnBrk="0" hangingPunct="1">
      <a:defRPr sz="1200" kern="1200">
        <a:solidFill>
          <a:schemeClr val="tx1"/>
        </a:solidFill>
        <a:latin typeface="+mn-lt"/>
        <a:ea typeface="+mn-ea"/>
        <a:cs typeface="+mn-cs"/>
      </a:defRPr>
    </a:lvl4pPr>
    <a:lvl5pPr marL="1827481" algn="l" defTabSz="913740" rtl="0" eaLnBrk="1" latinLnBrk="0" hangingPunct="1">
      <a:defRPr sz="1200" kern="1200">
        <a:solidFill>
          <a:schemeClr val="tx1"/>
        </a:solidFill>
        <a:latin typeface="+mn-lt"/>
        <a:ea typeface="+mn-ea"/>
        <a:cs typeface="+mn-cs"/>
      </a:defRPr>
    </a:lvl5pPr>
    <a:lvl6pPr marL="2284352" algn="l" defTabSz="913740" rtl="0" eaLnBrk="1" latinLnBrk="0" hangingPunct="1">
      <a:defRPr sz="1200" kern="1200">
        <a:solidFill>
          <a:schemeClr val="tx1"/>
        </a:solidFill>
        <a:latin typeface="+mn-lt"/>
        <a:ea typeface="+mn-ea"/>
        <a:cs typeface="+mn-cs"/>
      </a:defRPr>
    </a:lvl6pPr>
    <a:lvl7pPr marL="2741222" algn="l" defTabSz="913740" rtl="0" eaLnBrk="1" latinLnBrk="0" hangingPunct="1">
      <a:defRPr sz="1200" kern="1200">
        <a:solidFill>
          <a:schemeClr val="tx1"/>
        </a:solidFill>
        <a:latin typeface="+mn-lt"/>
        <a:ea typeface="+mn-ea"/>
        <a:cs typeface="+mn-cs"/>
      </a:defRPr>
    </a:lvl7pPr>
    <a:lvl8pPr marL="3198092" algn="l" defTabSz="913740" rtl="0" eaLnBrk="1" latinLnBrk="0" hangingPunct="1">
      <a:defRPr sz="1200" kern="1200">
        <a:solidFill>
          <a:schemeClr val="tx1"/>
        </a:solidFill>
        <a:latin typeface="+mn-lt"/>
        <a:ea typeface="+mn-ea"/>
        <a:cs typeface="+mn-cs"/>
      </a:defRPr>
    </a:lvl8pPr>
    <a:lvl9pPr marL="3654961" algn="l" defTabSz="9137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fld id="{ECC2F875-FC4D-49DD-BEE6-48EEBE4FE60E}" type="slidenum">
              <a:rPr lang="en-US" smtClean="0"/>
              <a:t>1</a:t>
            </a:fld>
            <a:endParaRPr lang="en-US" dirty="0"/>
          </a:p>
        </p:txBody>
      </p:sp>
    </p:spTree>
    <p:extLst>
      <p:ext uri="{BB962C8B-B14F-4D97-AF65-F5344CB8AC3E}">
        <p14:creationId xmlns:p14="http://schemas.microsoft.com/office/powerpoint/2010/main" val="144258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Heating rate rises with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Heating rate</a:t>
            </a:r>
            <a:r>
              <a:rPr lang="en-US" b="1" baseline="0" dirty="0" smtClean="0"/>
              <a:t> decreases with cutting speed</a:t>
            </a:r>
            <a:endParaRPr lang="en-US" b="1" dirty="0" smtClean="0"/>
          </a:p>
          <a:p>
            <a:r>
              <a:rPr lang="en-US" dirty="0" smtClean="0"/>
              <a:t>H/v </a:t>
            </a:r>
            <a:r>
              <a:rPr lang="en-US" dirty="0" smtClean="0">
                <a:sym typeface="Wingdings" panose="05000000000000000000" pitchFamily="2" charset="2"/>
              </a:rPr>
              <a:t> Heating rate</a:t>
            </a:r>
          </a:p>
          <a:p>
            <a:r>
              <a:rPr lang="en-US" dirty="0" smtClean="0">
                <a:sym typeface="Wingdings" panose="05000000000000000000" pitchFamily="2" charset="2"/>
              </a:rPr>
              <a:t>1,33</a:t>
            </a:r>
          </a:p>
          <a:p>
            <a:r>
              <a:rPr lang="en-US" dirty="0" smtClean="0">
                <a:sym typeface="Wingdings" panose="05000000000000000000" pitchFamily="2" charset="2"/>
              </a:rPr>
              <a:t>2</a:t>
            </a:r>
          </a:p>
          <a:p>
            <a:r>
              <a:rPr lang="en-US" i="1" dirty="0" smtClean="0">
                <a:solidFill>
                  <a:srgbClr val="FF0000"/>
                </a:solidFill>
                <a:sym typeface="Wingdings" panose="05000000000000000000" pitchFamily="2" charset="2"/>
              </a:rPr>
              <a:t>4</a:t>
            </a:r>
          </a:p>
          <a:p>
            <a:r>
              <a:rPr lang="en-US" dirty="0" smtClean="0">
                <a:sym typeface="Wingdings" panose="05000000000000000000" pitchFamily="2" charset="2"/>
              </a:rPr>
              <a:t>2</a:t>
            </a:r>
          </a:p>
          <a:p>
            <a:r>
              <a:rPr lang="en-US" dirty="0" smtClean="0"/>
              <a:t>3</a:t>
            </a:r>
          </a:p>
          <a:p>
            <a:r>
              <a:rPr lang="en-US" dirty="0" smtClean="0"/>
              <a:t>2,66</a:t>
            </a:r>
          </a:p>
          <a:p>
            <a:r>
              <a:rPr lang="en-US" dirty="0" smtClean="0"/>
              <a:t>3,333</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14</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Heat</a:t>
                </a:r>
                <a:r>
                  <a:rPr lang="en-US" b="1" baseline="0" dirty="0" smtClean="0">
                    <a:solidFill>
                      <a:srgbClr val="FF0000"/>
                    </a:solidFill>
                  </a:rPr>
                  <a:t> carried away by chip rises with </a:t>
                </a:r>
                <a:r>
                  <a:rPr lang="en-US" b="1" baseline="0" dirty="0" err="1" smtClean="0">
                    <a:solidFill>
                      <a:srgbClr val="FF0000"/>
                    </a:solidFill>
                  </a:rPr>
                  <a:t>hsp</a:t>
                </a:r>
                <a:r>
                  <a:rPr lang="en-US" b="1" baseline="0" dirty="0" smtClean="0">
                    <a:solidFill>
                      <a:srgbClr val="FF0000"/>
                    </a:solidFill>
                  </a:rPr>
                  <a:t>*</a:t>
                </a:r>
                <a:r>
                  <a:rPr lang="en-US" b="1" baseline="0" dirty="0" err="1" smtClean="0">
                    <a:solidFill>
                      <a:srgbClr val="FF0000"/>
                    </a:solidFill>
                  </a:rPr>
                  <a:t>vc</a:t>
                </a:r>
                <a:endParaRPr lang="en-US" b="1" baseline="0"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Heat carried away by chip increases with cutting length for small chip thickness  </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Why?????</a:t>
                </a:r>
                <a:endParaRPr lang="en-US" b="1" dirty="0" smtClean="0">
                  <a:solidFill>
                    <a:srgbClr val="FF0000"/>
                  </a:solidFill>
                </a:endParaRP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0" dirty="0" err="1" smtClean="0">
                    <a:solidFill>
                      <a:schemeClr val="accent6"/>
                    </a:solidFill>
                  </a:rPr>
                  <a:t>v</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h</a:t>
                </a:r>
                <a:r>
                  <a:rPr lang="en-US" b="0" baseline="-25000" dirty="0" smtClean="0">
                    <a:solidFill>
                      <a:schemeClr val="accent6"/>
                    </a:solidFill>
                  </a:rPr>
                  <a:t>sp</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 </a:t>
                </a:r>
                <a:r>
                  <a:rPr lang="en-US" b="0" dirty="0" smtClean="0">
                    <a:solidFill>
                      <a:schemeClr val="accent6"/>
                    </a:solidFill>
                  </a:rPr>
                  <a:t>; </a:t>
                </a:r>
                <a:r>
                  <a:rPr lang="en-US" b="0" dirty="0" err="1" smtClean="0">
                    <a:solidFill>
                      <a:schemeClr val="accent6"/>
                    </a:solidFill>
                  </a:rPr>
                  <a:t>l</a:t>
                </a:r>
                <a:r>
                  <a:rPr lang="en-US" b="0" baseline="-25000" dirty="0" err="1" smtClean="0">
                    <a:solidFill>
                      <a:schemeClr val="accent6"/>
                    </a:solidFill>
                  </a:rPr>
                  <a:t>c</a:t>
                </a:r>
                <a:r>
                  <a:rPr lang="en-US" b="0" baseline="-25000" dirty="0" smtClean="0">
                    <a:solidFill>
                      <a:schemeClr val="accent6"/>
                    </a:solidFill>
                  </a:rPr>
                  <a:t> </a:t>
                </a:r>
                <a:r>
                  <a:rPr lang="en-US" b="0" dirty="0" smtClean="0">
                    <a:solidFill>
                      <a:schemeClr val="accent6"/>
                    </a:solidFill>
                  </a:rPr>
                  <a:t>↑ → </a:t>
                </a:r>
                <a14:m>
                  <m:oMath xmlns:m="http://schemas.openxmlformats.org/officeDocument/2006/math">
                    <m:sSup>
                      <m:sSupPr>
                        <m:ctrlPr>
                          <a:rPr lang="en-US" b="0" i="1">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const.   (gilt </a:t>
                </a:r>
                <a:r>
                  <a:rPr lang="en-US" b="0" dirty="0" err="1" smtClean="0">
                    <a:solidFill>
                      <a:schemeClr val="accent6"/>
                    </a:solidFill>
                  </a:rPr>
                  <a:t>nicht</a:t>
                </a:r>
                <a:r>
                  <a:rPr lang="en-US" b="0" dirty="0" smtClean="0">
                    <a:solidFill>
                      <a:schemeClr val="accent6"/>
                    </a:solidFill>
                  </a:rPr>
                  <a:t> </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0"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accent6"/>
                            </a:solidFill>
                            <a:latin typeface="Cambria Math" charset="0"/>
                          </a:rPr>
                        </m:ctrlPr>
                      </m:sSupPr>
                      <m:e>
                        <m:acc>
                          <m:accPr>
                            <m:chr m:val="̇"/>
                            <m:ctrlPr>
                              <a:rPr lang="en-US" b="0" i="1">
                                <a:solidFill>
                                  <a:schemeClr val="accent6"/>
                                </a:solidFill>
                                <a:latin typeface="Cambria Math" charset="0"/>
                              </a:rPr>
                            </m:ctrlPr>
                          </m:accPr>
                          <m:e>
                            <m:r>
                              <a:rPr lang="en-US" b="0" i="1">
                                <a:solidFill>
                                  <a:schemeClr val="accent6"/>
                                </a:solidFill>
                                <a:latin typeface="Cambria Math"/>
                              </a:rPr>
                              <m:t> </m:t>
                            </m:r>
                            <m:r>
                              <a:rPr lang="en-US" b="0" i="1">
                                <a:solidFill>
                                  <a:schemeClr val="accent6"/>
                                </a:solidFill>
                                <a:latin typeface="Cambria Math"/>
                              </a:rPr>
                              <m:t>𝑞</m:t>
                            </m:r>
                          </m:e>
                        </m:acc>
                      </m:e>
                      <m:sup>
                        <m:r>
                          <a:rPr lang="en-US" b="0" i="1">
                            <a:solidFill>
                              <a:schemeClr val="accent6"/>
                            </a:solidFill>
                            <a:latin typeface="Cambria Math"/>
                          </a:rPr>
                          <m:t>´</m:t>
                        </m:r>
                      </m:sup>
                    </m:sSup>
                  </m:oMath>
                </a14:m>
                <a:r>
                  <a:rPr lang="en-US" b="0" baseline="-25000" dirty="0" smtClean="0">
                    <a:solidFill>
                      <a:schemeClr val="accent6"/>
                    </a:solidFill>
                  </a:rPr>
                  <a:t>chip</a:t>
                </a:r>
                <a:r>
                  <a:rPr lang="en-US" b="0" dirty="0" smtClean="0">
                    <a:solidFill>
                      <a:schemeClr val="accent6"/>
                    </a:solidFill>
                  </a:rPr>
                  <a:t> ↑ → </a:t>
                </a:r>
                <a:r>
                  <a:rPr lang="en-US" b="0" dirty="0" err="1" smtClean="0"/>
                  <a:t>B</a:t>
                </a:r>
                <a:r>
                  <a:rPr lang="en-US" b="0" baseline="-25000" dirty="0" err="1" smtClean="0"/>
                  <a:t>chip</a:t>
                </a:r>
                <a:r>
                  <a:rPr lang="en-US" b="0" baseline="-25000" dirty="0" smtClean="0"/>
                  <a:t> </a:t>
                </a:r>
                <a:r>
                  <a:rPr lang="en-US" b="0" baseline="0" dirty="0" smtClean="0"/>
                  <a:t>↑ </a:t>
                </a:r>
                <a:r>
                  <a:rPr lang="en-US" b="0" dirty="0" smtClean="0">
                    <a:solidFill>
                      <a:schemeClr val="accent6"/>
                    </a:solidFill>
                  </a:rPr>
                  <a:t>(</a:t>
                </a:r>
                <a:r>
                  <a:rPr lang="en-US" b="0" dirty="0" err="1" smtClean="0">
                    <a:solidFill>
                      <a:schemeClr val="accent6"/>
                    </a:solidFill>
                  </a:rPr>
                  <a:t>für</a:t>
                </a:r>
                <a:r>
                  <a:rPr lang="en-US" b="0"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Choice>
        <mc:Fallback xmlns="">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solidFill>
                      <a:schemeClr val="accent6"/>
                    </a:solidFill>
                  </a:rPr>
                  <a:t>v</a:t>
                </a:r>
                <a:r>
                  <a:rPr lang="en-US" b="1" baseline="-25000" dirty="0" err="1" smtClean="0">
                    <a:solidFill>
                      <a:schemeClr val="accent6"/>
                    </a:solidFill>
                  </a:rPr>
                  <a:t>c</a:t>
                </a:r>
                <a:r>
                  <a:rPr lang="en-US" b="1" baseline="-25000" dirty="0" smtClean="0">
                    <a:solidFill>
                      <a:schemeClr val="accent6"/>
                    </a:solidFill>
                  </a:rPr>
                  <a:t>* </a:t>
                </a:r>
                <a:r>
                  <a:rPr lang="en-US" b="1" dirty="0" err="1" smtClean="0">
                    <a:solidFill>
                      <a:schemeClr val="accent6"/>
                    </a:solidFill>
                  </a:rPr>
                  <a:t>h</a:t>
                </a:r>
                <a:r>
                  <a:rPr lang="en-US" b="1" baseline="-25000" dirty="0" err="1" smtClean="0">
                    <a:solidFill>
                      <a:schemeClr val="accent6"/>
                    </a:solidFill>
                  </a:rPr>
                  <a:t>sp</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 </a:t>
                </a:r>
                <a:r>
                  <a:rPr lang="en-US" b="1" dirty="0" smtClean="0">
                    <a:solidFill>
                      <a:schemeClr val="accent6"/>
                    </a:solidFill>
                  </a:rPr>
                  <a:t>; </a:t>
                </a:r>
                <a:r>
                  <a:rPr lang="en-US" b="1" dirty="0" err="1" smtClean="0">
                    <a:solidFill>
                      <a:schemeClr val="accent6"/>
                    </a:solidFill>
                  </a:rPr>
                  <a:t>l</a:t>
                </a:r>
                <a:r>
                  <a:rPr lang="en-US" b="1" baseline="-25000" dirty="0" err="1" smtClean="0">
                    <a:solidFill>
                      <a:schemeClr val="accent6"/>
                    </a:solidFill>
                  </a:rPr>
                  <a:t>c</a:t>
                </a:r>
                <a:r>
                  <a:rPr lang="en-US" b="1" baseline="-25000" dirty="0" smtClean="0">
                    <a:solidFill>
                      <a:schemeClr val="accent6"/>
                    </a:solidFill>
                  </a:rPr>
                  <a:t> </a:t>
                </a:r>
                <a:r>
                  <a:rPr lang="en-US" b="1" dirty="0" smtClean="0">
                    <a:solidFill>
                      <a:schemeClr val="accent6"/>
                    </a:solidFill>
                  </a:rPr>
                  <a:t>↑ → </a:t>
                </a:r>
                <a:r>
                  <a:rPr lang="en-US" b="1" i="0">
                    <a:solidFill>
                      <a:schemeClr val="accent6"/>
                    </a:solidFill>
                    <a:latin typeface="Cambria Math"/>
                  </a:rPr>
                  <a:t>( 𝒒) ̇^´</a:t>
                </a:r>
                <a:r>
                  <a:rPr lang="en-US" baseline="-25000" dirty="0" smtClean="0">
                    <a:solidFill>
                      <a:schemeClr val="accent6"/>
                    </a:solidFill>
                  </a:rPr>
                  <a:t>chip</a:t>
                </a:r>
                <a:r>
                  <a:rPr lang="en-US" dirty="0" smtClean="0">
                    <a:solidFill>
                      <a:schemeClr val="accent6"/>
                    </a:solidFill>
                  </a:rPr>
                  <a:t> = const.</a:t>
                </a:r>
                <a:r>
                  <a:rPr lang="en-US" b="1" dirty="0" smtClean="0">
                    <a:solidFill>
                      <a:schemeClr val="accent6"/>
                    </a:solidFill>
                  </a:rPr>
                  <a:t>  </a:t>
                </a:r>
                <a:r>
                  <a:rPr lang="en-US" b="1" dirty="0" smtClean="0">
                    <a:solidFill>
                      <a:schemeClr val="accent6"/>
                    </a:solidFill>
                  </a:rPr>
                  <a:t> (gilt </a:t>
                </a:r>
                <a:r>
                  <a:rPr lang="en-US" b="1" dirty="0" err="1" smtClean="0">
                    <a:solidFill>
                      <a:schemeClr val="accent6"/>
                    </a:solidFill>
                  </a:rPr>
                  <a:t>nicht</a:t>
                </a:r>
                <a:r>
                  <a:rPr lang="en-US" b="1" dirty="0" smtClean="0">
                    <a:solidFill>
                      <a:schemeClr val="accent6"/>
                    </a:solidFill>
                  </a:rPr>
                  <a:t> </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dirty="0" smtClean="0">
                  <a:solidFill>
                    <a:schemeClr val="accent6"/>
                  </a:solidFill>
                </a:endParaRPr>
              </a:p>
              <a:p>
                <a:pPr marL="0" marR="0" indent="0" algn="l" defTabSz="913740" rtl="0" eaLnBrk="1" fontAlgn="auto" latinLnBrk="0" hangingPunct="1">
                  <a:lnSpc>
                    <a:spcPct val="100000"/>
                  </a:lnSpc>
                  <a:spcBef>
                    <a:spcPts val="0"/>
                  </a:spcBef>
                  <a:spcAft>
                    <a:spcPts val="0"/>
                  </a:spcAft>
                  <a:buClrTx/>
                  <a:buSzTx/>
                  <a:buFontTx/>
                  <a:buNone/>
                  <a:tabLst/>
                  <a:defRPr/>
                </a:pPr>
                <a:r>
                  <a:rPr lang="en-US" b="1" i="0">
                    <a:solidFill>
                      <a:schemeClr val="accent6"/>
                    </a:solidFill>
                    <a:latin typeface="Cambria Math"/>
                  </a:rPr>
                  <a:t>( 𝒒) ̇</a:t>
                </a:r>
                <a:r>
                  <a:rPr lang="en-US" b="1" i="0" smtClean="0">
                    <a:solidFill>
                      <a:schemeClr val="accent6"/>
                    </a:solidFill>
                    <a:latin typeface="Cambria Math"/>
                  </a:rPr>
                  <a:t>^</a:t>
                </a:r>
                <a:r>
                  <a:rPr lang="en-US" b="1" i="0">
                    <a:solidFill>
                      <a:schemeClr val="accent6"/>
                    </a:solidFill>
                    <a:latin typeface="Cambria Math"/>
                  </a:rPr>
                  <a:t>´</a:t>
                </a:r>
                <a:r>
                  <a:rPr lang="en-US" baseline="-25000" dirty="0" smtClean="0">
                    <a:solidFill>
                      <a:schemeClr val="accent6"/>
                    </a:solidFill>
                  </a:rPr>
                  <a:t>chip</a:t>
                </a:r>
                <a:r>
                  <a:rPr lang="en-US" dirty="0" smtClean="0">
                    <a:solidFill>
                      <a:schemeClr val="accent6"/>
                    </a:solidFill>
                  </a:rPr>
                  <a:t> </a:t>
                </a:r>
                <a:r>
                  <a:rPr lang="en-US" dirty="0" smtClean="0">
                    <a:solidFill>
                      <a:schemeClr val="accent6"/>
                    </a:solidFill>
                  </a:rPr>
                  <a:t>↑ → </a:t>
                </a:r>
                <a:r>
                  <a:rPr lang="en-US" dirty="0" err="1" smtClean="0"/>
                  <a:t>B</a:t>
                </a:r>
                <a:r>
                  <a:rPr lang="en-US" baseline="-25000" dirty="0" err="1" smtClean="0"/>
                  <a:t>chip</a:t>
                </a:r>
                <a:r>
                  <a:rPr lang="en-US" baseline="-25000" dirty="0" smtClean="0"/>
                  <a:t> </a:t>
                </a:r>
                <a:r>
                  <a:rPr lang="en-US" baseline="0" dirty="0" smtClean="0"/>
                  <a:t>↑ </a:t>
                </a:r>
                <a:r>
                  <a:rPr lang="en-US" b="1" dirty="0" smtClean="0">
                    <a:solidFill>
                      <a:schemeClr val="accent6"/>
                    </a:solidFill>
                  </a:rPr>
                  <a:t>(</a:t>
                </a:r>
                <a:r>
                  <a:rPr lang="en-US" b="1" dirty="0" err="1" smtClean="0">
                    <a:solidFill>
                      <a:schemeClr val="accent6"/>
                    </a:solidFill>
                  </a:rPr>
                  <a:t>für</a:t>
                </a:r>
                <a:r>
                  <a:rPr lang="en-US" b="1" dirty="0" smtClean="0">
                    <a:solidFill>
                      <a:schemeClr val="accent6"/>
                    </a:solidFill>
                  </a:rPr>
                  <a:t> Vp41 , VP42)</a:t>
                </a:r>
              </a:p>
              <a:p>
                <a:pPr marL="0" marR="0" indent="0" algn="l" defTabSz="913740" rtl="0" eaLnBrk="1" fontAlgn="auto" latinLnBrk="0" hangingPunct="1">
                  <a:lnSpc>
                    <a:spcPct val="100000"/>
                  </a:lnSpc>
                  <a:spcBef>
                    <a:spcPts val="0"/>
                  </a:spcBef>
                  <a:spcAft>
                    <a:spcPts val="0"/>
                  </a:spcAft>
                  <a:buClrTx/>
                  <a:buSzTx/>
                  <a:buFontTx/>
                  <a:buNone/>
                  <a:tabLst/>
                  <a:defRPr/>
                </a:pPr>
                <a:endParaRPr lang="en-US" dirty="0">
                  <a:solidFill>
                    <a:schemeClr val="accent6"/>
                  </a:solidFill>
                </a:endParaRPr>
              </a:p>
              <a:p>
                <a:endParaRPr lang="en-US" dirty="0"/>
              </a:p>
            </p:txBody>
          </p:sp>
        </mc:Fallback>
      </mc:AlternateContent>
      <p:sp>
        <p:nvSpPr>
          <p:cNvPr id="4" name="Foliennummernplatzhalter 3"/>
          <p:cNvSpPr>
            <a:spLocks noGrp="1"/>
          </p:cNvSpPr>
          <p:nvPr>
            <p:ph type="sldNum" sz="quarter" idx="10"/>
          </p:nvPr>
        </p:nvSpPr>
        <p:spPr/>
        <p:txBody>
          <a:bodyPr/>
          <a:lstStyle/>
          <a:p>
            <a:fld id="{ECC2F875-FC4D-49DD-BEE6-48EEBE4FE60E}" type="slidenum">
              <a:rPr lang="en-US" smtClean="0"/>
              <a:t>15</a:t>
            </a:fld>
            <a:endParaRPr lang="en-US" dirty="0"/>
          </a:p>
        </p:txBody>
      </p:sp>
    </p:spTree>
    <p:extLst>
      <p:ext uri="{BB962C8B-B14F-4D97-AF65-F5344CB8AC3E}">
        <p14:creationId xmlns:p14="http://schemas.microsoft.com/office/powerpoint/2010/main" val="329228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No influence</a:t>
            </a:r>
            <a:r>
              <a:rPr lang="en-US" b="1" baseline="0" dirty="0" smtClean="0"/>
              <a:t> of level of h</a:t>
            </a:r>
            <a:r>
              <a:rPr lang="en-US" b="1" dirty="0" smtClean="0"/>
              <a:t>eat partition inside the</a:t>
            </a:r>
            <a:r>
              <a:rPr lang="en-US" b="1" baseline="0" dirty="0" smtClean="0"/>
              <a:t> chip by chip thickness</a:t>
            </a:r>
          </a:p>
          <a:p>
            <a:r>
              <a:rPr lang="en-US" b="1" baseline="0" dirty="0" smtClean="0"/>
              <a:t>Rising heat partition inside the chip, especially for lower chip thickness </a:t>
            </a:r>
            <a:r>
              <a:rPr lang="en-US" baseline="0" dirty="0" smtClean="0">
                <a:sym typeface="Wingdings" panose="05000000000000000000" pitchFamily="2" charset="2"/>
              </a:rPr>
              <a:t> Hypo: tool is heating up and is conducts less heat away</a:t>
            </a:r>
          </a:p>
          <a:p>
            <a:r>
              <a:rPr lang="en-US" baseline="0" dirty="0" smtClean="0">
                <a:sym typeface="Wingdings" panose="05000000000000000000" pitchFamily="2" charset="2"/>
              </a:rPr>
              <a:t>Hypo: The lower the chip thickness the lower the influence of friction at the rake face</a:t>
            </a:r>
            <a:endParaRPr lang="en-US" baseline="0" dirty="0" smtClean="0"/>
          </a:p>
          <a:p>
            <a:endParaRPr lang="en-US" dirty="0" smtClean="0"/>
          </a:p>
          <a:p>
            <a:endParaRPr lang="en-US" dirty="0" smtClean="0"/>
          </a:p>
          <a:p>
            <a:r>
              <a:rPr lang="en-US" dirty="0" smtClean="0"/>
              <a:t>1 = </a:t>
            </a:r>
            <a:r>
              <a:rPr lang="en-US" dirty="0" err="1" smtClean="0"/>
              <a:t>B</a:t>
            </a:r>
            <a:r>
              <a:rPr lang="en-US" baseline="-25000" dirty="0" err="1" smtClean="0"/>
              <a:t>chip</a:t>
            </a:r>
            <a:r>
              <a:rPr lang="en-US" baseline="0" dirty="0" smtClean="0"/>
              <a:t> + </a:t>
            </a:r>
            <a:r>
              <a:rPr lang="en-US" baseline="0" dirty="0" err="1" smtClean="0"/>
              <a:t>B</a:t>
            </a:r>
            <a:r>
              <a:rPr lang="en-US" baseline="-25000" dirty="0" err="1" smtClean="0"/>
              <a:t>tool</a:t>
            </a:r>
            <a:r>
              <a:rPr lang="en-US" baseline="0" dirty="0" smtClean="0"/>
              <a:t> + B</a:t>
            </a:r>
            <a:r>
              <a:rPr lang="en-US" baseline="-25000" dirty="0" smtClean="0"/>
              <a:t>WP</a:t>
            </a:r>
          </a:p>
          <a:p>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dirty="0" err="1" smtClean="0"/>
              <a:t>B</a:t>
            </a:r>
            <a:r>
              <a:rPr lang="en-US" baseline="-25000" dirty="0" err="1" smtClean="0"/>
              <a:t>tool</a:t>
            </a:r>
            <a:r>
              <a:rPr lang="en-US" baseline="-25000" dirty="0" smtClean="0"/>
              <a:t> </a:t>
            </a:r>
            <a:r>
              <a:rPr lang="en-US" baseline="0" dirty="0" smtClean="0"/>
              <a:t> = </a:t>
            </a:r>
            <a:r>
              <a:rPr lang="en-US" baseline="0" dirty="0" err="1" smtClean="0"/>
              <a:t>konst</a:t>
            </a:r>
            <a:r>
              <a:rPr lang="en-US" baseline="0" dirty="0" smtClean="0"/>
              <a:t>. ; </a:t>
            </a:r>
            <a:r>
              <a:rPr lang="en-US" dirty="0" err="1" smtClean="0"/>
              <a:t>B</a:t>
            </a:r>
            <a:r>
              <a:rPr lang="en-US" baseline="-25000" dirty="0" err="1" smtClean="0"/>
              <a:t>chip</a:t>
            </a:r>
            <a:r>
              <a:rPr lang="en-US" baseline="-25000" dirty="0" smtClean="0"/>
              <a:t> </a:t>
            </a:r>
            <a:r>
              <a:rPr lang="en-US" baseline="0" dirty="0" smtClean="0"/>
              <a:t>↑ → B</a:t>
            </a:r>
            <a:r>
              <a:rPr lang="en-US" baseline="-25000" dirty="0" smtClean="0"/>
              <a:t>WP </a:t>
            </a:r>
            <a:r>
              <a:rPr lang="en-US" baseline="0" dirty="0" smtClean="0"/>
              <a:t>↓</a:t>
            </a:r>
            <a:endParaRPr lang="en-US" baseline="-2500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16</a:t>
            </a:fld>
            <a:endParaRPr lang="en-US" dirty="0"/>
          </a:p>
        </p:txBody>
      </p:sp>
    </p:spTree>
    <p:extLst>
      <p:ext uri="{BB962C8B-B14F-4D97-AF65-F5344CB8AC3E}">
        <p14:creationId xmlns:p14="http://schemas.microsoft.com/office/powerpoint/2010/main" val="60140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17</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For small chip thickness no influence of cutting speed</a:t>
            </a:r>
          </a:p>
          <a:p>
            <a:r>
              <a:rPr lang="en-US" b="1" dirty="0" smtClean="0"/>
              <a:t>Heat flux into the tool rises with chip thickness decreasingly,</a:t>
            </a:r>
            <a:r>
              <a:rPr lang="en-US" b="1" baseline="0" dirty="0" smtClean="0"/>
              <a:t> </a:t>
            </a:r>
          </a:p>
          <a:p>
            <a:r>
              <a:rPr lang="en-US" b="1" baseline="0" dirty="0" smtClean="0"/>
              <a:t>Less rise for smaller cutting speeds</a:t>
            </a:r>
          </a:p>
          <a:p>
            <a:r>
              <a:rPr lang="en-US" b="1" baseline="0" dirty="0" smtClean="0"/>
              <a:t>Decreases for higher chip thickness over time constant for small chip thickness    hypo: tool gets to hot to carry heat away</a:t>
            </a:r>
          </a:p>
          <a:p>
            <a:r>
              <a:rPr lang="en-US" baseline="0" dirty="0" smtClean="0"/>
              <a:t>Hypo: The higher the chip thickness the higher the frictional influence</a:t>
            </a:r>
          </a:p>
          <a:p>
            <a:r>
              <a:rPr lang="en-US" baseline="0" dirty="0" smtClean="0"/>
              <a:t>Thermal number? Vc *hsp??</a:t>
            </a:r>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18</a:t>
            </a:fld>
            <a:endParaRPr lang="en-US" dirty="0"/>
          </a:p>
        </p:txBody>
      </p:sp>
    </p:spTree>
    <p:extLst>
      <p:ext uri="{BB962C8B-B14F-4D97-AF65-F5344CB8AC3E}">
        <p14:creationId xmlns:p14="http://schemas.microsoft.com/office/powerpoint/2010/main" val="5714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a:t>
            </a:r>
            <a:r>
              <a:rPr lang="en-US" b="1" baseline="0" dirty="0" smtClean="0"/>
              <a:t> partition inside tool higher for low cutting speed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0" baseline="0" dirty="0" smtClean="0"/>
          </a:p>
          <a:p>
            <a:r>
              <a:rPr lang="en-US" b="1" baseline="0" dirty="0" smtClean="0"/>
              <a:t>No influence of chip thickness </a:t>
            </a:r>
            <a:r>
              <a:rPr lang="en-US" b="1" baseline="0" dirty="0" smtClean="0">
                <a:sym typeface="Wingdings" panose="05000000000000000000" pitchFamily="2" charset="2"/>
              </a:rPr>
              <a:t> </a:t>
            </a:r>
            <a:r>
              <a:rPr lang="en-US" b="1" baseline="0" dirty="0" err="1" smtClean="0">
                <a:sym typeface="Wingdings" panose="05000000000000000000" pitchFamily="2" charset="2"/>
              </a:rPr>
              <a:t>Puls</a:t>
            </a:r>
            <a:endParaRPr lang="en-US" b="1" baseline="0" dirty="0" smtClean="0">
              <a:sym typeface="Wingdings" panose="05000000000000000000" pitchFamily="2" charset="2"/>
            </a:endParaRPr>
          </a:p>
          <a:p>
            <a:r>
              <a:rPr lang="en-US" b="1" baseline="0" dirty="0" smtClean="0">
                <a:sym typeface="Wingdings" panose="05000000000000000000" pitchFamily="2" charset="2"/>
              </a:rPr>
              <a:t>Remains constant over time </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19</a:t>
            </a:fld>
            <a:endParaRPr lang="en-US" dirty="0"/>
          </a:p>
        </p:txBody>
      </p:sp>
    </p:spTree>
    <p:extLst>
      <p:ext uri="{BB962C8B-B14F-4D97-AF65-F5344CB8AC3E}">
        <p14:creationId xmlns:p14="http://schemas.microsoft.com/office/powerpoint/2010/main" val="59029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3740" rtl="0" eaLnBrk="1" fontAlgn="auto" latinLnBrk="0" hangingPunct="1">
              <a:lnSpc>
                <a:spcPct val="100000"/>
              </a:lnSpc>
              <a:spcBef>
                <a:spcPts val="0"/>
              </a:spcBef>
              <a:spcAft>
                <a:spcPts val="0"/>
              </a:spcAft>
              <a:buClrTx/>
              <a:buSzTx/>
              <a:buFontTx/>
              <a:buNone/>
              <a:tabLst/>
              <a:defRPr/>
            </a:pPr>
            <a:r>
              <a:rPr lang="en-US" b="1" dirty="0" smtClean="0"/>
              <a:t>Heat flux inside work</a:t>
            </a:r>
            <a:r>
              <a:rPr lang="en-US" b="1" baseline="0" dirty="0" smtClean="0"/>
              <a:t> piece decreases with  cutting speed and chip thickness</a:t>
            </a:r>
          </a:p>
          <a:p>
            <a:pPr marL="0" marR="0" indent="0" algn="l" defTabSz="913740" rtl="0" eaLnBrk="1" fontAlgn="auto" latinLnBrk="0" hangingPunct="1">
              <a:lnSpc>
                <a:spcPct val="100000"/>
              </a:lnSpc>
              <a:spcBef>
                <a:spcPts val="0"/>
              </a:spcBef>
              <a:spcAft>
                <a:spcPts val="0"/>
              </a:spcAft>
              <a:buClrTx/>
              <a:buSzTx/>
              <a:buFontTx/>
              <a:buNone/>
              <a:tabLst/>
              <a:defRPr/>
            </a:pPr>
            <a:r>
              <a:rPr lang="en-US" b="1" baseline="0" dirty="0" smtClean="0"/>
              <a:t>Heat flux into workpiece decreases over cutting length for small chip thickness</a:t>
            </a:r>
          </a:p>
          <a:p>
            <a:pPr marL="0" marR="0" indent="0" algn="l" defTabSz="913740" rtl="0" eaLnBrk="1" fontAlgn="auto" latinLnBrk="0" hangingPunct="1">
              <a:lnSpc>
                <a:spcPct val="100000"/>
              </a:lnSpc>
              <a:spcBef>
                <a:spcPts val="0"/>
              </a:spcBef>
              <a:spcAft>
                <a:spcPts val="0"/>
              </a:spcAft>
              <a:buClrTx/>
              <a:buSzTx/>
              <a:buFontTx/>
              <a:buNone/>
              <a:tabLst/>
              <a:defRPr/>
            </a:pPr>
            <a:endParaRPr lang="en-US" b="1" i="1" baseline="0" dirty="0" smtClean="0"/>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over time?</a:t>
            </a:r>
          </a:p>
          <a:p>
            <a:pPr marL="0" marR="0" indent="0" algn="l" defTabSz="913740" rtl="0" eaLnBrk="1" fontAlgn="auto" latinLnBrk="0" hangingPunct="1">
              <a:lnSpc>
                <a:spcPct val="100000"/>
              </a:lnSpc>
              <a:spcBef>
                <a:spcPts val="0"/>
              </a:spcBef>
              <a:spcAft>
                <a:spcPts val="0"/>
              </a:spcAft>
              <a:buClrTx/>
              <a:buSzTx/>
              <a:buFontTx/>
              <a:buNone/>
              <a:tabLst/>
              <a:defRPr/>
            </a:pPr>
            <a:r>
              <a:rPr lang="en-US" b="1" i="1" baseline="0" dirty="0" smtClean="0"/>
              <a:t>How is this possible?</a:t>
            </a:r>
          </a:p>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20</a:t>
            </a:fld>
            <a:endParaRPr lang="en-US" dirty="0"/>
          </a:p>
        </p:txBody>
      </p:sp>
    </p:spTree>
    <p:extLst>
      <p:ext uri="{BB962C8B-B14F-4D97-AF65-F5344CB8AC3E}">
        <p14:creationId xmlns:p14="http://schemas.microsoft.com/office/powerpoint/2010/main" val="369628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Heat partition into workpiece independent</a:t>
            </a:r>
            <a:r>
              <a:rPr lang="en-US" b="1" baseline="0" dirty="0" smtClean="0"/>
              <a:t> from </a:t>
            </a:r>
            <a:r>
              <a:rPr lang="en-US" b="1" baseline="0" dirty="0" err="1" smtClean="0"/>
              <a:t>vc</a:t>
            </a:r>
            <a:r>
              <a:rPr lang="en-US" b="1" baseline="0" dirty="0" smtClean="0"/>
              <a:t> and hsp       does not fit to K&amp;H</a:t>
            </a:r>
          </a:p>
          <a:p>
            <a:r>
              <a:rPr lang="en-US" b="1" baseline="0" dirty="0" smtClean="0"/>
              <a:t>Decreases for small chip thickness</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21</a:t>
            </a:fld>
            <a:endParaRPr lang="en-US" dirty="0"/>
          </a:p>
        </p:txBody>
      </p:sp>
    </p:spTree>
    <p:extLst>
      <p:ext uri="{BB962C8B-B14F-4D97-AF65-F5344CB8AC3E}">
        <p14:creationId xmlns:p14="http://schemas.microsoft.com/office/powerpoint/2010/main" val="281959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22</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23</a:t>
            </a:fld>
            <a:endParaRPr lang="en-US" dirty="0"/>
          </a:p>
        </p:txBody>
      </p:sp>
    </p:spTree>
    <p:extLst>
      <p:ext uri="{BB962C8B-B14F-4D97-AF65-F5344CB8AC3E}">
        <p14:creationId xmlns:p14="http://schemas.microsoft.com/office/powerpoint/2010/main" val="241218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a:t>
            </a:fld>
            <a:endParaRPr lang="en-US" dirty="0"/>
          </a:p>
        </p:txBody>
      </p:sp>
    </p:spTree>
    <p:extLst>
      <p:ext uri="{BB962C8B-B14F-4D97-AF65-F5344CB8AC3E}">
        <p14:creationId xmlns:p14="http://schemas.microsoft.com/office/powerpoint/2010/main" val="183094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25</a:t>
            </a:fld>
            <a:endParaRPr lang="en-US" dirty="0"/>
          </a:p>
        </p:txBody>
      </p:sp>
    </p:spTree>
    <p:extLst>
      <p:ext uri="{BB962C8B-B14F-4D97-AF65-F5344CB8AC3E}">
        <p14:creationId xmlns:p14="http://schemas.microsoft.com/office/powerpoint/2010/main" val="32075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With higher cutting speed and lower chip</a:t>
            </a:r>
            <a:r>
              <a:rPr lang="en-US" b="1" baseline="0" dirty="0" smtClean="0"/>
              <a:t> thickness more heat is transferred over tip</a:t>
            </a:r>
            <a:endParaRPr lang="en-US" b="1" dirty="0"/>
          </a:p>
        </p:txBody>
      </p:sp>
      <p:sp>
        <p:nvSpPr>
          <p:cNvPr id="4" name="Foliennummernplatzhalter 3"/>
          <p:cNvSpPr>
            <a:spLocks noGrp="1"/>
          </p:cNvSpPr>
          <p:nvPr>
            <p:ph type="sldNum" sz="quarter" idx="10"/>
          </p:nvPr>
        </p:nvSpPr>
        <p:spPr/>
        <p:txBody>
          <a:bodyPr/>
          <a:lstStyle/>
          <a:p>
            <a:fld id="{ECC2F875-FC4D-49DD-BEE6-48EEBE4FE60E}" type="slidenum">
              <a:rPr lang="en-US" smtClean="0"/>
              <a:t>26</a:t>
            </a:fld>
            <a:endParaRPr lang="en-US" dirty="0"/>
          </a:p>
        </p:txBody>
      </p:sp>
    </p:spTree>
    <p:extLst>
      <p:ext uri="{BB962C8B-B14F-4D97-AF65-F5344CB8AC3E}">
        <p14:creationId xmlns:p14="http://schemas.microsoft.com/office/powerpoint/2010/main" val="155869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27</a:t>
            </a:fld>
            <a:endParaRPr lang="en-US" dirty="0"/>
          </a:p>
        </p:txBody>
      </p:sp>
    </p:spTree>
    <p:extLst>
      <p:ext uri="{BB962C8B-B14F-4D97-AF65-F5344CB8AC3E}">
        <p14:creationId xmlns:p14="http://schemas.microsoft.com/office/powerpoint/2010/main" val="375613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29</a:t>
            </a:fld>
            <a:endParaRPr lang="en-US" dirty="0"/>
          </a:p>
        </p:txBody>
      </p:sp>
    </p:spTree>
    <p:extLst>
      <p:ext uri="{BB962C8B-B14F-4D97-AF65-F5344CB8AC3E}">
        <p14:creationId xmlns:p14="http://schemas.microsoft.com/office/powerpoint/2010/main" val="4015553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31</a:t>
            </a:fld>
            <a:endParaRPr lang="en-US" dirty="0"/>
          </a:p>
        </p:txBody>
      </p:sp>
    </p:spTree>
    <p:extLst>
      <p:ext uri="{BB962C8B-B14F-4D97-AF65-F5344CB8AC3E}">
        <p14:creationId xmlns:p14="http://schemas.microsoft.com/office/powerpoint/2010/main" val="4107193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32</a:t>
            </a:fld>
            <a:endParaRPr lang="en-US" dirty="0"/>
          </a:p>
        </p:txBody>
      </p:sp>
    </p:spTree>
    <p:extLst>
      <p:ext uri="{BB962C8B-B14F-4D97-AF65-F5344CB8AC3E}">
        <p14:creationId xmlns:p14="http://schemas.microsoft.com/office/powerpoint/2010/main" val="2515590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35</a:t>
            </a:fld>
            <a:endParaRPr lang="en-US" dirty="0"/>
          </a:p>
        </p:txBody>
      </p:sp>
    </p:spTree>
    <p:extLst>
      <p:ext uri="{BB962C8B-B14F-4D97-AF65-F5344CB8AC3E}">
        <p14:creationId xmlns:p14="http://schemas.microsoft.com/office/powerpoint/2010/main" val="3048030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37</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38</a:t>
            </a:fld>
            <a:endParaRPr lang="en-US" dirty="0"/>
          </a:p>
        </p:txBody>
      </p:sp>
    </p:spTree>
    <p:extLst>
      <p:ext uri="{BB962C8B-B14F-4D97-AF65-F5344CB8AC3E}">
        <p14:creationId xmlns:p14="http://schemas.microsoft.com/office/powerpoint/2010/main" val="180830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42</a:t>
            </a:fld>
            <a:endParaRPr lang="en-US" dirty="0"/>
          </a:p>
        </p:txBody>
      </p:sp>
    </p:spTree>
    <p:extLst>
      <p:ext uri="{BB962C8B-B14F-4D97-AF65-F5344CB8AC3E}">
        <p14:creationId xmlns:p14="http://schemas.microsoft.com/office/powerpoint/2010/main" val="366303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CC2F875-FC4D-49DD-BEE6-48EEBE4FE60E}" type="slidenum">
              <a:rPr lang="en-US" smtClean="0"/>
              <a:t>6</a:t>
            </a:fld>
            <a:endParaRPr lang="en-US" dirty="0"/>
          </a:p>
        </p:txBody>
      </p:sp>
    </p:spTree>
    <p:extLst>
      <p:ext uri="{BB962C8B-B14F-4D97-AF65-F5344CB8AC3E}">
        <p14:creationId xmlns:p14="http://schemas.microsoft.com/office/powerpoint/2010/main" val="376987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7</a:t>
            </a:fld>
            <a:endParaRPr lang="en-US" dirty="0"/>
          </a:p>
        </p:txBody>
      </p:sp>
    </p:spTree>
    <p:extLst>
      <p:ext uri="{BB962C8B-B14F-4D97-AF65-F5344CB8AC3E}">
        <p14:creationId xmlns:p14="http://schemas.microsoft.com/office/powerpoint/2010/main" val="17503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this analysis, the energy flows considered for the volume control are listed above. Then, with the temperature field of the Infrared camera frames, this analysis is able to calculate the heat flow through the tool and the chip and, consequently, the heat partition of the total power produced during the process. About 10% of the deformation energy is converted </a:t>
            </a:r>
            <a:r>
              <a:rPr lang="en-US" sz="1200" smtClean="0"/>
              <a:t>in heat </a:t>
            </a:r>
            <a:r>
              <a:rPr lang="en-US" sz="1200" dirty="0" smtClean="0"/>
              <a:t>and the heat flow through the workpiece is calculated by the total balance.</a:t>
            </a:r>
          </a:p>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8</a:t>
            </a:fld>
            <a:endParaRPr lang="de-DE"/>
          </a:p>
        </p:txBody>
      </p:sp>
    </p:spTree>
    <p:extLst>
      <p:ext uri="{BB962C8B-B14F-4D97-AF65-F5344CB8AC3E}">
        <p14:creationId xmlns:p14="http://schemas.microsoft.com/office/powerpoint/2010/main" val="49526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F96CF1-60CD-4D46-B9B2-E69F25715FBB}" type="slidenum">
              <a:rPr lang="de-DE" smtClean="0"/>
              <a:t>9</a:t>
            </a:fld>
            <a:endParaRPr lang="de-DE"/>
          </a:p>
        </p:txBody>
      </p:sp>
    </p:spTree>
    <p:extLst>
      <p:ext uri="{BB962C8B-B14F-4D97-AF65-F5344CB8AC3E}">
        <p14:creationId xmlns:p14="http://schemas.microsoft.com/office/powerpoint/2010/main" val="118133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11</a:t>
            </a:fld>
            <a:endParaRPr lang="en-US" dirty="0"/>
          </a:p>
        </p:txBody>
      </p:sp>
    </p:spTree>
    <p:extLst>
      <p:ext uri="{BB962C8B-B14F-4D97-AF65-F5344CB8AC3E}">
        <p14:creationId xmlns:p14="http://schemas.microsoft.com/office/powerpoint/2010/main" val="290886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C2F875-FC4D-49DD-BEE6-48EEBE4FE60E}" type="slidenum">
              <a:rPr lang="en-US" smtClean="0"/>
              <a:t>12</a:t>
            </a:fld>
            <a:endParaRPr lang="en-US" dirty="0"/>
          </a:p>
        </p:txBody>
      </p:sp>
    </p:spTree>
    <p:extLst>
      <p:ext uri="{BB962C8B-B14F-4D97-AF65-F5344CB8AC3E}">
        <p14:creationId xmlns:p14="http://schemas.microsoft.com/office/powerpoint/2010/main" val="186661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baseline="0" dirty="0" smtClean="0"/>
              <a:t>The higher the chip thickness the higher the internal energy/heat rate</a:t>
            </a:r>
          </a:p>
          <a:p>
            <a:r>
              <a:rPr lang="en-US" b="1" baseline="0" dirty="0" smtClean="0"/>
              <a:t>The lower the cutting speed the higher the internal energy in the tool    </a:t>
            </a:r>
            <a:r>
              <a:rPr lang="en-US" b="1" baseline="0" dirty="0" smtClean="0">
                <a:sym typeface="Wingdings" panose="05000000000000000000" pitchFamily="2" charset="2"/>
              </a:rPr>
              <a:t> High Speed cutting</a:t>
            </a:r>
            <a:endParaRPr lang="en-US" b="1" baseline="0" dirty="0" smtClean="0"/>
          </a:p>
        </p:txBody>
      </p:sp>
      <p:sp>
        <p:nvSpPr>
          <p:cNvPr id="4" name="Foliennummernplatzhalter 3"/>
          <p:cNvSpPr>
            <a:spLocks noGrp="1"/>
          </p:cNvSpPr>
          <p:nvPr>
            <p:ph type="sldNum" sz="quarter" idx="10"/>
          </p:nvPr>
        </p:nvSpPr>
        <p:spPr/>
        <p:txBody>
          <a:bodyPr/>
          <a:lstStyle/>
          <a:p>
            <a:fld id="{ECC2F875-FC4D-49DD-BEE6-48EEBE4FE60E}" type="slidenum">
              <a:rPr lang="en-US" smtClean="0"/>
              <a:t>13</a:t>
            </a:fld>
            <a:endParaRPr lang="en-US" dirty="0"/>
          </a:p>
        </p:txBody>
      </p:sp>
    </p:spTree>
    <p:extLst>
      <p:ext uri="{BB962C8B-B14F-4D97-AF65-F5344CB8AC3E}">
        <p14:creationId xmlns:p14="http://schemas.microsoft.com/office/powerpoint/2010/main" val="186661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3371850" y="1119188"/>
            <a:ext cx="6311900" cy="1400175"/>
          </a:xfrm>
        </p:spPr>
        <p:txBody>
          <a:bodyPr rIns="468000" bIns="72000"/>
          <a:lstStyle>
            <a:lvl1pPr>
              <a:defRPr sz="2600"/>
            </a:lvl1pPr>
          </a:lstStyle>
          <a:p>
            <a:pPr lvl="0"/>
            <a:r>
              <a:rPr lang="de-DE" noProof="0" smtClean="0"/>
              <a:t>Titelmasterformat durch Klicken bearbeiten</a:t>
            </a:r>
          </a:p>
        </p:txBody>
      </p:sp>
      <p:sp>
        <p:nvSpPr>
          <p:cNvPr id="84995" name="Rectangle 3"/>
          <p:cNvSpPr>
            <a:spLocks noGrp="1" noChangeArrowheads="1"/>
          </p:cNvSpPr>
          <p:nvPr>
            <p:ph type="subTitle" idx="1"/>
          </p:nvPr>
        </p:nvSpPr>
        <p:spPr>
          <a:xfrm>
            <a:off x="3371850" y="2646363"/>
            <a:ext cx="6311900" cy="3203575"/>
          </a:xfrm>
          <a:extLst>
            <a:ext uri="{91240B29-F687-4F45-9708-019B960494DF}">
              <a14:hiddenLine xmlns:a14="http://schemas.microsoft.com/office/drawing/2010/main" w="9525">
                <a:solidFill>
                  <a:schemeClr val="tx1"/>
                </a:solidFill>
                <a:miter lim="800000"/>
                <a:headEnd/>
                <a:tailEnd/>
              </a14:hiddenLine>
            </a:ext>
          </a:extLst>
        </p:spPr>
        <p:txBody>
          <a:bodyPr tIns="72000" rIns="342000"/>
          <a:lstStyle>
            <a:lvl1pPr marL="0" indent="0">
              <a:buFont typeface="Wingdings" pitchFamily="2" charset="2"/>
              <a:buNone/>
              <a:defRPr/>
            </a:lvl1pPr>
          </a:lstStyle>
          <a:p>
            <a:pPr lvl="0"/>
            <a:r>
              <a:rPr lang="de-DE" noProof="0" smtClean="0"/>
              <a:t>Formatvorlage des Untertitelmasters durch Klicken bearbeiten</a:t>
            </a:r>
          </a:p>
        </p:txBody>
      </p:sp>
      <p:sp>
        <p:nvSpPr>
          <p:cNvPr id="84996" name="Line 4"/>
          <p:cNvSpPr>
            <a:spLocks noChangeShapeType="1"/>
          </p:cNvSpPr>
          <p:nvPr/>
        </p:nvSpPr>
        <p:spPr bwMode="auto">
          <a:xfrm>
            <a:off x="3371850" y="2578100"/>
            <a:ext cx="6311900"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3" name="Line 11"/>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09" name="Line 17"/>
          <p:cNvSpPr>
            <a:spLocks noChangeShapeType="1"/>
          </p:cNvSpPr>
          <p:nvPr/>
        </p:nvSpPr>
        <p:spPr bwMode="auto">
          <a:xfrm flipH="1">
            <a:off x="217488" y="5930900"/>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098" name="Text Box 106"/>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5099" name="Picture 107" descr="ipt_59mm_rgb_fol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marL="228600" indent="-228600">
              <a:defRPr/>
            </a:lvl1pPr>
            <a:lvl2pPr marL="457200" indent="-228600">
              <a:defRPr/>
            </a:lvl2pPr>
            <a:lvl3pPr marL="685800" indent="-228600">
              <a:defRPr/>
            </a:lvl3pPr>
            <a:lvl4pPr marL="914400" indent="-228600">
              <a:defRPr/>
            </a:lvl4pPr>
            <a:lvl5pPr marL="1143000" indent="-2286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4129484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37185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604000" y="863600"/>
            <a:ext cx="3079750" cy="4976813"/>
          </a:xfrm>
        </p:spPr>
        <p:txBody>
          <a:bodyPr/>
          <a:lstStyle>
            <a:lvl1pPr marL="228600" indent="-228600">
              <a:defRPr sz="18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279915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80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549022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vmlDrawing" Target="../drawings/vmlDrawing1.vml"/><Relationship Id="rId8" Type="http://schemas.openxmlformats.org/officeDocument/2006/relationships/tags" Target="../tags/tag2.xml"/><Relationship Id="rId9" Type="http://schemas.openxmlformats.org/officeDocument/2006/relationships/oleObject" Target="../embeddings/oleObject1.bin"/><Relationship Id="rId1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8"/>
            </p:custDataLst>
            <p:extLst>
              <p:ext uri="{D42A27DB-BD31-4B8C-83A1-F6EECF244321}">
                <p14:modId xmlns:p14="http://schemas.microsoft.com/office/powerpoint/2010/main" val="1329934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01"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83970" name="Rectangle 2"/>
          <p:cNvSpPr>
            <a:spLocks noGrp="1" noChangeArrowheads="1"/>
          </p:cNvSpPr>
          <p:nvPr>
            <p:ph type="title"/>
          </p:nvPr>
        </p:nvSpPr>
        <p:spPr bwMode="auto">
          <a:xfrm>
            <a:off x="217488"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354" bIns="0" numCol="1" anchor="b" anchorCtr="0" compatLnSpc="1">
            <a:prstTxWarp prst="textNoShape">
              <a:avLst/>
            </a:prstTxWarp>
          </a:bodyPr>
          <a:lstStyle/>
          <a:p>
            <a:pPr lvl="0"/>
            <a:endParaRPr lang="en-US" dirty="0" smtClean="0"/>
          </a:p>
        </p:txBody>
      </p:sp>
      <p:sp>
        <p:nvSpPr>
          <p:cNvPr id="83971" name="Rectangle 3"/>
          <p:cNvSpPr>
            <a:spLocks noGrp="1" noChangeArrowheads="1"/>
          </p:cNvSpPr>
          <p:nvPr>
            <p:ph type="body" idx="1"/>
          </p:nvPr>
        </p:nvSpPr>
        <p:spPr bwMode="auto">
          <a:xfrm>
            <a:off x="3371850" y="863600"/>
            <a:ext cx="63119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8000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p:txBody>
      </p:sp>
      <p:sp>
        <p:nvSpPr>
          <p:cNvPr id="83981" name="Line 13"/>
          <p:cNvSpPr>
            <a:spLocks noChangeShapeType="1"/>
          </p:cNvSpPr>
          <p:nvPr/>
        </p:nvSpPr>
        <p:spPr bwMode="auto">
          <a:xfrm flipH="1">
            <a:off x="217488" y="773113"/>
            <a:ext cx="9466262"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983" name="Line 15"/>
          <p:cNvSpPr>
            <a:spLocks noChangeShapeType="1"/>
          </p:cNvSpPr>
          <p:nvPr/>
        </p:nvSpPr>
        <p:spPr bwMode="auto">
          <a:xfrm flipH="1">
            <a:off x="215900" y="5930900"/>
            <a:ext cx="9464675" cy="0"/>
          </a:xfrm>
          <a:prstGeom prst="line">
            <a:avLst/>
          </a:prstGeom>
          <a:noFill/>
          <a:ln w="1079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089" name="Text Box 121"/>
          <p:cNvSpPr txBox="1">
            <a:spLocks noChangeArrowheads="1"/>
          </p:cNvSpPr>
          <p:nvPr/>
        </p:nvSpPr>
        <p:spPr bwMode="auto">
          <a:xfrm>
            <a:off x="8361363" y="5991225"/>
            <a:ext cx="1322387"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algn="r">
              <a:spcAft>
                <a:spcPct val="30000"/>
              </a:spcAft>
            </a:pPr>
            <a:r>
              <a:rPr lang="de-DE" sz="1000"/>
              <a:t>Seite </a:t>
            </a:r>
            <a:fld id="{00C3FF0A-3B1C-460E-B60F-EC504E0555AB}" type="slidenum">
              <a:rPr lang="de-DE" sz="1000"/>
              <a:pPr algn="r">
                <a:spcAft>
                  <a:spcPct val="30000"/>
                </a:spcAft>
              </a:pPr>
              <a:t>‹#›</a:t>
            </a:fld>
            <a:endParaRPr lang="de-DE" sz="1000"/>
          </a:p>
        </p:txBody>
      </p:sp>
      <p:sp>
        <p:nvSpPr>
          <p:cNvPr id="84092" name="Text Box 124"/>
          <p:cNvSpPr txBox="1">
            <a:spLocks noChangeArrowheads="1"/>
          </p:cNvSpPr>
          <p:nvPr/>
        </p:nvSpPr>
        <p:spPr bwMode="auto">
          <a:xfrm>
            <a:off x="217488" y="5991225"/>
            <a:ext cx="1454150" cy="3159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0"/>
          <a:lstStyle>
            <a:lvl1pPr defTabSz="1042988">
              <a:defRPr>
                <a:solidFill>
                  <a:schemeClr val="tx1"/>
                </a:solidFill>
                <a:latin typeface="Arial" charset="0"/>
              </a:defRPr>
            </a:lvl1pPr>
            <a:lvl2pPr marL="522288" defTabSz="1042988">
              <a:defRPr>
                <a:solidFill>
                  <a:schemeClr val="tx1"/>
                </a:solidFill>
                <a:latin typeface="Arial" charset="0"/>
              </a:defRPr>
            </a:lvl2pPr>
            <a:lvl3pPr marL="1042988" defTabSz="1042988">
              <a:defRPr>
                <a:solidFill>
                  <a:schemeClr val="tx1"/>
                </a:solidFill>
                <a:latin typeface="Arial" charset="0"/>
              </a:defRPr>
            </a:lvl3pPr>
            <a:lvl4pPr marL="1565275" defTabSz="1042988">
              <a:defRPr>
                <a:solidFill>
                  <a:schemeClr val="tx1"/>
                </a:solidFill>
                <a:latin typeface="Arial" charset="0"/>
              </a:defRPr>
            </a:lvl4pPr>
            <a:lvl5pPr marL="2085975" defTabSz="1042988">
              <a:defRPr>
                <a:solidFill>
                  <a:schemeClr val="tx1"/>
                </a:solidFill>
                <a:latin typeface="Arial" charset="0"/>
              </a:defRPr>
            </a:lvl5pPr>
            <a:lvl6pPr marL="2543175" defTabSz="1042988" fontAlgn="base">
              <a:spcBef>
                <a:spcPct val="0"/>
              </a:spcBef>
              <a:spcAft>
                <a:spcPct val="0"/>
              </a:spcAft>
              <a:defRPr>
                <a:solidFill>
                  <a:schemeClr val="tx1"/>
                </a:solidFill>
                <a:latin typeface="Arial" charset="0"/>
              </a:defRPr>
            </a:lvl6pPr>
            <a:lvl7pPr marL="3000375" defTabSz="1042988" fontAlgn="base">
              <a:spcBef>
                <a:spcPct val="0"/>
              </a:spcBef>
              <a:spcAft>
                <a:spcPct val="0"/>
              </a:spcAft>
              <a:defRPr>
                <a:solidFill>
                  <a:schemeClr val="tx1"/>
                </a:solidFill>
                <a:latin typeface="Arial" charset="0"/>
              </a:defRPr>
            </a:lvl7pPr>
            <a:lvl8pPr marL="3457575" defTabSz="1042988" fontAlgn="base">
              <a:spcBef>
                <a:spcPct val="0"/>
              </a:spcBef>
              <a:spcAft>
                <a:spcPct val="0"/>
              </a:spcAft>
              <a:defRPr>
                <a:solidFill>
                  <a:schemeClr val="tx1"/>
                </a:solidFill>
                <a:latin typeface="Arial" charset="0"/>
              </a:defRPr>
            </a:lvl8pPr>
            <a:lvl9pPr marL="3914775" defTabSz="1042988" fontAlgn="base">
              <a:spcBef>
                <a:spcPct val="0"/>
              </a:spcBef>
              <a:spcAft>
                <a:spcPct val="0"/>
              </a:spcAft>
              <a:defRPr>
                <a:solidFill>
                  <a:schemeClr val="tx1"/>
                </a:solidFill>
                <a:latin typeface="Arial" charset="0"/>
              </a:defRPr>
            </a:lvl9pPr>
          </a:lstStyle>
          <a:p>
            <a:pPr eaLnBrk="0" hangingPunct="0"/>
            <a:r>
              <a:rPr lang="en-US" sz="1000" b="1">
                <a:cs typeface="Arial" charset="0"/>
              </a:rPr>
              <a:t>©</a:t>
            </a:r>
            <a:r>
              <a:rPr lang="en-US" sz="1000" b="1"/>
              <a:t> </a:t>
            </a:r>
            <a:r>
              <a:rPr lang="en-US" sz="1000"/>
              <a:t>WZL/Fraunhofer IPT</a:t>
            </a:r>
            <a:endParaRPr lang="de-DE" sz="1000"/>
          </a:p>
        </p:txBody>
      </p:sp>
      <p:pic>
        <p:nvPicPr>
          <p:cNvPr id="84093" name="Picture 125" descr="ipt_59mm_rgb_foli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5025" y="6030000"/>
            <a:ext cx="2143125" cy="5889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46400" y="5918400"/>
            <a:ext cx="3232877" cy="8136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iming>
    <p:tnLst>
      <p:par>
        <p:cTn id="1" dur="indefinite" restart="never" nodeType="tmRoot"/>
      </p:par>
    </p:tnLst>
  </p:timing>
  <p:txStyles>
    <p:titleStyle>
      <a:lvl1pPr algn="l" defTabSz="1042988" rtl="0" eaLnBrk="1" fontAlgn="base" hangingPunct="1">
        <a:spcBef>
          <a:spcPct val="0"/>
        </a:spcBef>
        <a:spcAft>
          <a:spcPct val="0"/>
        </a:spcAft>
        <a:defRPr sz="2200" b="1">
          <a:solidFill>
            <a:schemeClr val="tx2"/>
          </a:solidFill>
          <a:latin typeface="+mj-lt"/>
          <a:ea typeface="+mj-ea"/>
          <a:cs typeface="+mj-cs"/>
        </a:defRPr>
      </a:lvl1pPr>
      <a:lvl2pPr algn="l" defTabSz="1042988" rtl="0" eaLnBrk="1" fontAlgn="base" hangingPunct="1">
        <a:spcBef>
          <a:spcPct val="0"/>
        </a:spcBef>
        <a:spcAft>
          <a:spcPct val="0"/>
        </a:spcAft>
        <a:defRPr sz="2200" b="1">
          <a:solidFill>
            <a:schemeClr val="tx2"/>
          </a:solidFill>
          <a:latin typeface="Arial" charset="0"/>
        </a:defRPr>
      </a:lvl2pPr>
      <a:lvl3pPr algn="l" defTabSz="1042988" rtl="0" eaLnBrk="1" fontAlgn="base" hangingPunct="1">
        <a:spcBef>
          <a:spcPct val="0"/>
        </a:spcBef>
        <a:spcAft>
          <a:spcPct val="0"/>
        </a:spcAft>
        <a:defRPr sz="2200" b="1">
          <a:solidFill>
            <a:schemeClr val="tx2"/>
          </a:solidFill>
          <a:latin typeface="Arial" charset="0"/>
        </a:defRPr>
      </a:lvl3pPr>
      <a:lvl4pPr algn="l" defTabSz="1042988" rtl="0" eaLnBrk="1" fontAlgn="base" hangingPunct="1">
        <a:spcBef>
          <a:spcPct val="0"/>
        </a:spcBef>
        <a:spcAft>
          <a:spcPct val="0"/>
        </a:spcAft>
        <a:defRPr sz="2200" b="1">
          <a:solidFill>
            <a:schemeClr val="tx2"/>
          </a:solidFill>
          <a:latin typeface="Arial" charset="0"/>
        </a:defRPr>
      </a:lvl4pPr>
      <a:lvl5pPr algn="l" defTabSz="1042988" rtl="0" eaLnBrk="1" fontAlgn="base" hangingPunct="1">
        <a:spcBef>
          <a:spcPct val="0"/>
        </a:spcBef>
        <a:spcAft>
          <a:spcPct val="0"/>
        </a:spcAft>
        <a:defRPr sz="2200" b="1">
          <a:solidFill>
            <a:schemeClr val="tx2"/>
          </a:solidFill>
          <a:latin typeface="Arial" charset="0"/>
        </a:defRPr>
      </a:lvl5pPr>
      <a:lvl6pPr marL="457200" algn="l" defTabSz="1042988" rtl="0" eaLnBrk="1" fontAlgn="base" hangingPunct="1">
        <a:spcBef>
          <a:spcPct val="0"/>
        </a:spcBef>
        <a:spcAft>
          <a:spcPct val="0"/>
        </a:spcAft>
        <a:defRPr sz="2200" b="1">
          <a:solidFill>
            <a:schemeClr val="tx2"/>
          </a:solidFill>
          <a:latin typeface="Arial" charset="0"/>
        </a:defRPr>
      </a:lvl6pPr>
      <a:lvl7pPr marL="914400" algn="l" defTabSz="1042988" rtl="0" eaLnBrk="1" fontAlgn="base" hangingPunct="1">
        <a:spcBef>
          <a:spcPct val="0"/>
        </a:spcBef>
        <a:spcAft>
          <a:spcPct val="0"/>
        </a:spcAft>
        <a:defRPr sz="2200" b="1">
          <a:solidFill>
            <a:schemeClr val="tx2"/>
          </a:solidFill>
          <a:latin typeface="Arial" charset="0"/>
        </a:defRPr>
      </a:lvl7pPr>
      <a:lvl8pPr marL="1371600" algn="l" defTabSz="1042988" rtl="0" eaLnBrk="1" fontAlgn="base" hangingPunct="1">
        <a:spcBef>
          <a:spcPct val="0"/>
        </a:spcBef>
        <a:spcAft>
          <a:spcPct val="0"/>
        </a:spcAft>
        <a:defRPr sz="2200" b="1">
          <a:solidFill>
            <a:schemeClr val="tx2"/>
          </a:solidFill>
          <a:latin typeface="Arial" charset="0"/>
        </a:defRPr>
      </a:lvl8pPr>
      <a:lvl9pPr marL="1828800" algn="l" defTabSz="1042988" rtl="0" eaLnBrk="1" fontAlgn="base" hangingPunct="1">
        <a:spcBef>
          <a:spcPct val="0"/>
        </a:spcBef>
        <a:spcAft>
          <a:spcPct val="0"/>
        </a:spcAft>
        <a:defRPr sz="2200" b="1">
          <a:solidFill>
            <a:schemeClr val="tx2"/>
          </a:solidFill>
          <a:latin typeface="Arial" charset="0"/>
        </a:defRPr>
      </a:lvl9pPr>
    </p:titleStyle>
    <p:body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oleObject" Target="../embeddings/oleObject2.bin"/><Relationship Id="rId6" Type="http://schemas.openxmlformats.org/officeDocument/2006/relationships/image" Target="../media/image4.emf"/><Relationship Id="rId7"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tags" Target="../tags/tag59.xml"/><Relationship Id="rId20" Type="http://schemas.openxmlformats.org/officeDocument/2006/relationships/slide" Target="slide11.xml"/><Relationship Id="rId21" Type="http://schemas.openxmlformats.org/officeDocument/2006/relationships/slide" Target="slide7.xml"/><Relationship Id="rId22" Type="http://schemas.openxmlformats.org/officeDocument/2006/relationships/slide" Target="slide3.xml"/><Relationship Id="rId10" Type="http://schemas.openxmlformats.org/officeDocument/2006/relationships/tags" Target="../tags/tag60.xml"/><Relationship Id="rId11" Type="http://schemas.openxmlformats.org/officeDocument/2006/relationships/tags" Target="../tags/tag61.xml"/><Relationship Id="rId12" Type="http://schemas.openxmlformats.org/officeDocument/2006/relationships/tags" Target="../tags/tag62.xml"/><Relationship Id="rId13" Type="http://schemas.openxmlformats.org/officeDocument/2006/relationships/tags" Target="../tags/tag63.xml"/><Relationship Id="rId14" Type="http://schemas.openxmlformats.org/officeDocument/2006/relationships/tags" Target="../tags/tag64.xml"/><Relationship Id="rId15" Type="http://schemas.openxmlformats.org/officeDocument/2006/relationships/tags" Target="../tags/tag65.xml"/><Relationship Id="rId16" Type="http://schemas.openxmlformats.org/officeDocument/2006/relationships/slideLayout" Target="../slideLayouts/slideLayout5.xml"/><Relationship Id="rId17" Type="http://schemas.openxmlformats.org/officeDocument/2006/relationships/notesSlide" Target="../notesSlides/notesSlide7.xml"/><Relationship Id="rId18" Type="http://schemas.openxmlformats.org/officeDocument/2006/relationships/slide" Target="slide42.xml"/><Relationship Id="rId19" Type="http://schemas.openxmlformats.org/officeDocument/2006/relationships/slide" Target="slide39.xml"/><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tags" Target="../tags/tag57.xml"/><Relationship Id="rId8" Type="http://schemas.openxmlformats.org/officeDocument/2006/relationships/tags" Target="../tags/tag58.xml"/></Relationships>
</file>

<file path=ppt/slides/_rels/slide12.xml.rels><?xml version="1.0" encoding="UTF-8" standalone="yes"?>
<Relationships xmlns="http://schemas.openxmlformats.org/package/2006/relationships"><Relationship Id="rId3" Type="http://schemas.openxmlformats.org/officeDocument/2006/relationships/tags" Target="../tags/tag67.xml"/><Relationship Id="rId4" Type="http://schemas.openxmlformats.org/officeDocument/2006/relationships/tags" Target="../tags/tag68.xml"/><Relationship Id="rId5" Type="http://schemas.openxmlformats.org/officeDocument/2006/relationships/slideLayout" Target="../slideLayouts/slideLayout5.xml"/><Relationship Id="rId6" Type="http://schemas.openxmlformats.org/officeDocument/2006/relationships/notesSlide" Target="../notesSlides/notesSlide8.xml"/><Relationship Id="rId7" Type="http://schemas.openxmlformats.org/officeDocument/2006/relationships/oleObject" Target="../embeddings/oleObject6.bin"/><Relationship Id="rId8" Type="http://schemas.openxmlformats.org/officeDocument/2006/relationships/image" Target="../media/image1.emf"/><Relationship Id="rId9" Type="http://schemas.openxmlformats.org/officeDocument/2006/relationships/chart" Target="../charts/chart1.xml"/><Relationship Id="rId1" Type="http://schemas.openxmlformats.org/officeDocument/2006/relationships/vmlDrawing" Target="../drawings/vmlDrawing6.vml"/><Relationship Id="rId2" Type="http://schemas.openxmlformats.org/officeDocument/2006/relationships/tags" Target="../tags/tag66.xml"/></Relationships>
</file>

<file path=ppt/slides/_rels/slide13.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slideLayout" Target="../slideLayouts/slideLayout5.xml"/><Relationship Id="rId6" Type="http://schemas.openxmlformats.org/officeDocument/2006/relationships/notesSlide" Target="../notesSlides/notesSlide9.xml"/><Relationship Id="rId7" Type="http://schemas.openxmlformats.org/officeDocument/2006/relationships/oleObject" Target="../embeddings/oleObject7.bin"/><Relationship Id="rId8" Type="http://schemas.openxmlformats.org/officeDocument/2006/relationships/image" Target="../media/image1.emf"/><Relationship Id="rId9" Type="http://schemas.openxmlformats.org/officeDocument/2006/relationships/chart" Target="../charts/chart2.xml"/><Relationship Id="rId1" Type="http://schemas.openxmlformats.org/officeDocument/2006/relationships/vmlDrawing" Target="../drawings/vmlDrawing7.vml"/><Relationship Id="rId2" Type="http://schemas.openxmlformats.org/officeDocument/2006/relationships/tags" Target="../tags/tag69.xml"/></Relationships>
</file>

<file path=ppt/slides/_rels/slide14.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slideLayout" Target="../slideLayouts/slideLayout5.xml"/><Relationship Id="rId6" Type="http://schemas.openxmlformats.org/officeDocument/2006/relationships/notesSlide" Target="../notesSlides/notesSlide10.xml"/><Relationship Id="rId7" Type="http://schemas.openxmlformats.org/officeDocument/2006/relationships/oleObject" Target="../embeddings/oleObject8.bin"/><Relationship Id="rId8" Type="http://schemas.openxmlformats.org/officeDocument/2006/relationships/image" Target="../media/image1.emf"/><Relationship Id="rId9" Type="http://schemas.openxmlformats.org/officeDocument/2006/relationships/chart" Target="../charts/chart3.xml"/><Relationship Id="rId1" Type="http://schemas.openxmlformats.org/officeDocument/2006/relationships/vmlDrawing" Target="../drawings/vmlDrawing8.vml"/><Relationship Id="rId2" Type="http://schemas.openxmlformats.org/officeDocument/2006/relationships/tags" Target="../tags/tag72.xml"/></Relationships>
</file>

<file path=ppt/slides/_rels/slide15.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slideLayout" Target="../slideLayouts/slideLayout5.xml"/><Relationship Id="rId6" Type="http://schemas.openxmlformats.org/officeDocument/2006/relationships/notesSlide" Target="../notesSlides/notesSlide11.xml"/><Relationship Id="rId7" Type="http://schemas.openxmlformats.org/officeDocument/2006/relationships/oleObject" Target="../embeddings/oleObject9.bin"/><Relationship Id="rId8" Type="http://schemas.openxmlformats.org/officeDocument/2006/relationships/image" Target="../media/image1.emf"/><Relationship Id="rId9" Type="http://schemas.openxmlformats.org/officeDocument/2006/relationships/chart" Target="../charts/chart4.xml"/><Relationship Id="rId1" Type="http://schemas.openxmlformats.org/officeDocument/2006/relationships/vmlDrawing" Target="../drawings/vmlDrawing9.vml"/><Relationship Id="rId2" Type="http://schemas.openxmlformats.org/officeDocument/2006/relationships/tags" Target="../tags/tag75.xml"/></Relationships>
</file>

<file path=ppt/slides/_rels/slide16.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slideLayout" Target="../slideLayouts/slideLayout5.xml"/><Relationship Id="rId6" Type="http://schemas.openxmlformats.org/officeDocument/2006/relationships/notesSlide" Target="../notesSlides/notesSlide12.xml"/><Relationship Id="rId7" Type="http://schemas.openxmlformats.org/officeDocument/2006/relationships/oleObject" Target="../embeddings/oleObject10.bin"/><Relationship Id="rId8" Type="http://schemas.openxmlformats.org/officeDocument/2006/relationships/image" Target="../media/image1.emf"/><Relationship Id="rId9" Type="http://schemas.openxmlformats.org/officeDocument/2006/relationships/chart" Target="../charts/chart5.xml"/><Relationship Id="rId1" Type="http://schemas.openxmlformats.org/officeDocument/2006/relationships/vmlDrawing" Target="../drawings/vmlDrawing10.vml"/><Relationship Id="rId2" Type="http://schemas.openxmlformats.org/officeDocument/2006/relationships/tags" Target="../tags/tag78.xml"/></Relationships>
</file>

<file path=ppt/slides/_rels/slide17.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slideLayout" Target="../slideLayouts/slideLayout5.xml"/><Relationship Id="rId6" Type="http://schemas.openxmlformats.org/officeDocument/2006/relationships/notesSlide" Target="../notesSlides/notesSlide13.xml"/><Relationship Id="rId7" Type="http://schemas.openxmlformats.org/officeDocument/2006/relationships/oleObject" Target="../embeddings/oleObject11.bin"/><Relationship Id="rId8" Type="http://schemas.openxmlformats.org/officeDocument/2006/relationships/image" Target="../media/image1.emf"/><Relationship Id="rId9" Type="http://schemas.openxmlformats.org/officeDocument/2006/relationships/chart" Target="../charts/chart6.xml"/><Relationship Id="rId1" Type="http://schemas.openxmlformats.org/officeDocument/2006/relationships/vmlDrawing" Target="../drawings/vmlDrawing11.vml"/><Relationship Id="rId2" Type="http://schemas.openxmlformats.org/officeDocument/2006/relationships/tags" Target="../tags/tag81.xml"/></Relationships>
</file>

<file path=ppt/slides/_rels/slide18.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slideLayout" Target="../slideLayouts/slideLayout5.xml"/><Relationship Id="rId6" Type="http://schemas.openxmlformats.org/officeDocument/2006/relationships/notesSlide" Target="../notesSlides/notesSlide14.xml"/><Relationship Id="rId7" Type="http://schemas.openxmlformats.org/officeDocument/2006/relationships/oleObject" Target="../embeddings/oleObject12.bin"/><Relationship Id="rId8" Type="http://schemas.openxmlformats.org/officeDocument/2006/relationships/image" Target="../media/image1.emf"/><Relationship Id="rId9" Type="http://schemas.openxmlformats.org/officeDocument/2006/relationships/chart" Target="../charts/chart7.xml"/><Relationship Id="rId1" Type="http://schemas.openxmlformats.org/officeDocument/2006/relationships/vmlDrawing" Target="../drawings/vmlDrawing12.vml"/><Relationship Id="rId2" Type="http://schemas.openxmlformats.org/officeDocument/2006/relationships/tags" Target="../tags/tag84.xml"/></Relationships>
</file>

<file path=ppt/slides/_rels/slide19.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slideLayout" Target="../slideLayouts/slideLayout5.xml"/><Relationship Id="rId6" Type="http://schemas.openxmlformats.org/officeDocument/2006/relationships/notesSlide" Target="../notesSlides/notesSlide15.xml"/><Relationship Id="rId7" Type="http://schemas.openxmlformats.org/officeDocument/2006/relationships/oleObject" Target="../embeddings/oleObject13.bin"/><Relationship Id="rId8" Type="http://schemas.openxmlformats.org/officeDocument/2006/relationships/image" Target="../media/image1.emf"/><Relationship Id="rId9" Type="http://schemas.openxmlformats.org/officeDocument/2006/relationships/chart" Target="../charts/chart8.xml"/><Relationship Id="rId1" Type="http://schemas.openxmlformats.org/officeDocument/2006/relationships/vmlDrawing" Target="../drawings/vmlDrawing13.vml"/><Relationship Id="rId2" Type="http://schemas.openxmlformats.org/officeDocument/2006/relationships/tags" Target="../tags/tag87.xml"/></Relationships>
</file>

<file path=ppt/slides/_rels/slide2.xml.rels><?xml version="1.0" encoding="UTF-8" standalone="yes"?>
<Relationships xmlns="http://schemas.openxmlformats.org/package/2006/relationships"><Relationship Id="rId11" Type="http://schemas.openxmlformats.org/officeDocument/2006/relationships/slideLayout" Target="../slideLayouts/slideLayout5.xml"/><Relationship Id="rId12" Type="http://schemas.openxmlformats.org/officeDocument/2006/relationships/slide" Target="slide42.xml"/><Relationship Id="rId13" Type="http://schemas.openxmlformats.org/officeDocument/2006/relationships/slide" Target="slide7.xml"/><Relationship Id="rId14" Type="http://schemas.openxmlformats.org/officeDocument/2006/relationships/slide" Target="slide3.xml"/><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tags" Target="../tags/tag12.xml"/><Relationship Id="rId10"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5.xml"/><Relationship Id="rId6" Type="http://schemas.openxmlformats.org/officeDocument/2006/relationships/notesSlide" Target="../notesSlides/notesSlide16.xml"/><Relationship Id="rId7" Type="http://schemas.openxmlformats.org/officeDocument/2006/relationships/oleObject" Target="../embeddings/oleObject14.bin"/><Relationship Id="rId8" Type="http://schemas.openxmlformats.org/officeDocument/2006/relationships/image" Target="../media/image1.emf"/><Relationship Id="rId9" Type="http://schemas.openxmlformats.org/officeDocument/2006/relationships/chart" Target="../charts/chart9.xml"/><Relationship Id="rId1" Type="http://schemas.openxmlformats.org/officeDocument/2006/relationships/vmlDrawing" Target="../drawings/vmlDrawing14.vml"/><Relationship Id="rId2" Type="http://schemas.openxmlformats.org/officeDocument/2006/relationships/tags" Target="../tags/tag90.xml"/></Relationships>
</file>

<file path=ppt/slides/_rels/slide21.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slideLayout" Target="../slideLayouts/slideLayout5.xml"/><Relationship Id="rId6" Type="http://schemas.openxmlformats.org/officeDocument/2006/relationships/notesSlide" Target="../notesSlides/notesSlide17.xml"/><Relationship Id="rId7" Type="http://schemas.openxmlformats.org/officeDocument/2006/relationships/oleObject" Target="../embeddings/oleObject15.bin"/><Relationship Id="rId8" Type="http://schemas.openxmlformats.org/officeDocument/2006/relationships/image" Target="../media/image1.emf"/><Relationship Id="rId9" Type="http://schemas.openxmlformats.org/officeDocument/2006/relationships/chart" Target="../charts/chart10.xml"/><Relationship Id="rId1" Type="http://schemas.openxmlformats.org/officeDocument/2006/relationships/vmlDrawing" Target="../drawings/vmlDrawing15.vml"/><Relationship Id="rId2" Type="http://schemas.openxmlformats.org/officeDocument/2006/relationships/tags" Target="../tags/tag93.xml"/></Relationships>
</file>

<file path=ppt/slides/_rels/slide22.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slideLayout" Target="../slideLayouts/slideLayout5.xml"/><Relationship Id="rId6" Type="http://schemas.openxmlformats.org/officeDocument/2006/relationships/notesSlide" Target="../notesSlides/notesSlide18.xml"/><Relationship Id="rId7" Type="http://schemas.openxmlformats.org/officeDocument/2006/relationships/oleObject" Target="../embeddings/oleObject16.bin"/><Relationship Id="rId8" Type="http://schemas.openxmlformats.org/officeDocument/2006/relationships/image" Target="../media/image1.emf"/><Relationship Id="rId9" Type="http://schemas.openxmlformats.org/officeDocument/2006/relationships/chart" Target="../charts/chart11.xml"/><Relationship Id="rId1" Type="http://schemas.openxmlformats.org/officeDocument/2006/relationships/vmlDrawing" Target="../drawings/vmlDrawing16.vml"/><Relationship Id="rId2" Type="http://schemas.openxmlformats.org/officeDocument/2006/relationships/tags" Target="../tags/tag96.xml"/></Relationships>
</file>

<file path=ppt/slides/_rels/slide23.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5.xml"/><Relationship Id="rId6" Type="http://schemas.openxmlformats.org/officeDocument/2006/relationships/notesSlide" Target="../notesSlides/notesSlide19.xml"/><Relationship Id="rId7" Type="http://schemas.openxmlformats.org/officeDocument/2006/relationships/oleObject" Target="../embeddings/oleObject17.bin"/><Relationship Id="rId8" Type="http://schemas.openxmlformats.org/officeDocument/2006/relationships/image" Target="../media/image1.emf"/><Relationship Id="rId9" Type="http://schemas.openxmlformats.org/officeDocument/2006/relationships/chart" Target="../charts/chart12.xml"/><Relationship Id="rId10" Type="http://schemas.openxmlformats.org/officeDocument/2006/relationships/image" Target="../media/image10.emf"/><Relationship Id="rId11" Type="http://schemas.openxmlformats.org/officeDocument/2006/relationships/image" Target="../media/image11.emf"/><Relationship Id="rId1" Type="http://schemas.openxmlformats.org/officeDocument/2006/relationships/vmlDrawing" Target="../drawings/vmlDrawing17.vml"/><Relationship Id="rId2" Type="http://schemas.openxmlformats.org/officeDocument/2006/relationships/tags" Target="../tags/tag9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18.bin"/><Relationship Id="rId5" Type="http://schemas.openxmlformats.org/officeDocument/2006/relationships/image" Target="../media/image1.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chart" Target="../charts/chart13.xml"/><Relationship Id="rId9" Type="http://schemas.openxmlformats.org/officeDocument/2006/relationships/chart" Target="../charts/chart14.xml"/><Relationship Id="rId1" Type="http://schemas.openxmlformats.org/officeDocument/2006/relationships/vmlDrawing" Target="../drawings/vmlDrawing18.vml"/><Relationship Id="rId2" Type="http://schemas.openxmlformats.org/officeDocument/2006/relationships/tags" Target="../tags/tag102.xml"/></Relationships>
</file>

<file path=ppt/slides/_rels/slide25.xml.rels><?xml version="1.0" encoding="UTF-8" standalone="yes"?>
<Relationships xmlns="http://schemas.openxmlformats.org/package/2006/relationships"><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5.xml"/><Relationship Id="rId6" Type="http://schemas.openxmlformats.org/officeDocument/2006/relationships/notesSlide" Target="../notesSlides/notesSlide20.xml"/><Relationship Id="rId7" Type="http://schemas.openxmlformats.org/officeDocument/2006/relationships/oleObject" Target="../embeddings/oleObject19.bin"/><Relationship Id="rId8" Type="http://schemas.openxmlformats.org/officeDocument/2006/relationships/image" Target="../media/image1.emf"/><Relationship Id="rId9" Type="http://schemas.openxmlformats.org/officeDocument/2006/relationships/chart" Target="../charts/chart15.xml"/><Relationship Id="rId10" Type="http://schemas.openxmlformats.org/officeDocument/2006/relationships/image" Target="../media/image12.emf"/><Relationship Id="rId11" Type="http://schemas.openxmlformats.org/officeDocument/2006/relationships/image" Target="../media/image13.emf"/><Relationship Id="rId1" Type="http://schemas.openxmlformats.org/officeDocument/2006/relationships/vmlDrawing" Target="../drawings/vmlDrawing19.vml"/><Relationship Id="rId2" Type="http://schemas.openxmlformats.org/officeDocument/2006/relationships/tags" Target="../tags/tag10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1.xml"/><Relationship Id="rId5" Type="http://schemas.openxmlformats.org/officeDocument/2006/relationships/oleObject" Target="../embeddings/oleObject20.bin"/><Relationship Id="rId6" Type="http://schemas.openxmlformats.org/officeDocument/2006/relationships/image" Target="../media/image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chart" Target="../charts/chart16.xml"/><Relationship Id="rId10" Type="http://schemas.openxmlformats.org/officeDocument/2006/relationships/chart" Target="../charts/chart17.xml"/><Relationship Id="rId1" Type="http://schemas.openxmlformats.org/officeDocument/2006/relationships/vmlDrawing" Target="../drawings/vmlDrawing20.vml"/><Relationship Id="rId2" Type="http://schemas.openxmlformats.org/officeDocument/2006/relationships/tags" Target="../tags/tag106.xml"/></Relationships>
</file>

<file path=ppt/slides/_rels/slide27.xml.rels><?xml version="1.0" encoding="UTF-8" standalone="yes"?>
<Relationships xmlns="http://schemas.openxmlformats.org/package/2006/relationships"><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slideLayout" Target="../slideLayouts/slideLayout5.xml"/><Relationship Id="rId6" Type="http://schemas.openxmlformats.org/officeDocument/2006/relationships/notesSlide" Target="../notesSlides/notesSlide22.xml"/><Relationship Id="rId7" Type="http://schemas.openxmlformats.org/officeDocument/2006/relationships/oleObject" Target="../embeddings/oleObject21.bin"/><Relationship Id="rId8" Type="http://schemas.openxmlformats.org/officeDocument/2006/relationships/image" Target="../media/image1.emf"/><Relationship Id="rId9" Type="http://schemas.openxmlformats.org/officeDocument/2006/relationships/chart" Target="../charts/chart18.xml"/><Relationship Id="rId10" Type="http://schemas.openxmlformats.org/officeDocument/2006/relationships/image" Target="../media/image14.emf"/><Relationship Id="rId11" Type="http://schemas.openxmlformats.org/officeDocument/2006/relationships/image" Target="../media/image15.emf"/><Relationship Id="rId1" Type="http://schemas.openxmlformats.org/officeDocument/2006/relationships/vmlDrawing" Target="../drawings/vmlDrawing21.vml"/><Relationship Id="rId2" Type="http://schemas.openxmlformats.org/officeDocument/2006/relationships/tags" Target="../tags/tag10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2.bin"/><Relationship Id="rId5" Type="http://schemas.openxmlformats.org/officeDocument/2006/relationships/image" Target="../media/image1.emf"/><Relationship Id="rId6" Type="http://schemas.openxmlformats.org/officeDocument/2006/relationships/image" Target="../media/image15.emf"/><Relationship Id="rId7" Type="http://schemas.openxmlformats.org/officeDocument/2006/relationships/image" Target="../media/image14.emf"/><Relationship Id="rId8" Type="http://schemas.openxmlformats.org/officeDocument/2006/relationships/chart" Target="../charts/chart19.xml"/><Relationship Id="rId9" Type="http://schemas.openxmlformats.org/officeDocument/2006/relationships/chart" Target="../charts/chart20.xml"/><Relationship Id="rId1" Type="http://schemas.openxmlformats.org/officeDocument/2006/relationships/vmlDrawing" Target="../drawings/vmlDrawing22.vml"/><Relationship Id="rId2" Type="http://schemas.openxmlformats.org/officeDocument/2006/relationships/tags" Target="../tags/tag110.xml"/></Relationships>
</file>

<file path=ppt/slides/_rels/slide2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slideLayout" Target="../slideLayouts/slideLayout5.xml"/><Relationship Id="rId6" Type="http://schemas.openxmlformats.org/officeDocument/2006/relationships/notesSlide" Target="../notesSlides/notesSlide23.xml"/><Relationship Id="rId7" Type="http://schemas.openxmlformats.org/officeDocument/2006/relationships/oleObject" Target="../embeddings/oleObject23.bin"/><Relationship Id="rId8" Type="http://schemas.openxmlformats.org/officeDocument/2006/relationships/image" Target="../media/image1.emf"/><Relationship Id="rId9" Type="http://schemas.openxmlformats.org/officeDocument/2006/relationships/chart" Target="../charts/chart21.xml"/><Relationship Id="rId10" Type="http://schemas.openxmlformats.org/officeDocument/2006/relationships/image" Target="../media/image16.emf"/><Relationship Id="rId11" Type="http://schemas.openxmlformats.org/officeDocument/2006/relationships/image" Target="../media/image17.emf"/><Relationship Id="rId1" Type="http://schemas.openxmlformats.org/officeDocument/2006/relationships/vmlDrawing" Target="../drawings/vmlDrawing23.vml"/><Relationship Id="rId2" Type="http://schemas.openxmlformats.org/officeDocument/2006/relationships/tags" Target="../tags/tag111.xml"/></Relationships>
</file>

<file path=ppt/slides/_rels/slide3.xml.rels><?xml version="1.0" encoding="UTF-8" standalone="yes"?>
<Relationships xmlns="http://schemas.openxmlformats.org/package/2006/relationships"><Relationship Id="rId11" Type="http://schemas.openxmlformats.org/officeDocument/2006/relationships/tags" Target="../tags/tag24.xml"/><Relationship Id="rId12" Type="http://schemas.openxmlformats.org/officeDocument/2006/relationships/slideLayout" Target="../slideLayouts/slideLayout5.xml"/><Relationship Id="rId13" Type="http://schemas.openxmlformats.org/officeDocument/2006/relationships/notesSlide" Target="../notesSlides/notesSlide2.xml"/><Relationship Id="rId14" Type="http://schemas.openxmlformats.org/officeDocument/2006/relationships/slide" Target="slide42.xml"/><Relationship Id="rId15" Type="http://schemas.openxmlformats.org/officeDocument/2006/relationships/slide" Target="slide7.xml"/><Relationship Id="rId16" Type="http://schemas.openxmlformats.org/officeDocument/2006/relationships/slide" Target="slide3.xml"/><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tags" Target="../tags/tag23.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chart" Target="../charts/chart22.xml"/><Relationship Id="rId5" Type="http://schemas.openxmlformats.org/officeDocument/2006/relationships/chart" Target="../charts/chart23.xml"/><Relationship Id="rId1" Type="http://schemas.openxmlformats.org/officeDocument/2006/relationships/slideLayout" Target="../slideLayouts/slideLayout5.xml"/><Relationship Id="rId2"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tags" Target="../tags/tag115.xml"/><Relationship Id="rId4" Type="http://schemas.openxmlformats.org/officeDocument/2006/relationships/tags" Target="../tags/tag116.xml"/><Relationship Id="rId5" Type="http://schemas.openxmlformats.org/officeDocument/2006/relationships/slideLayout" Target="../slideLayouts/slideLayout5.xml"/><Relationship Id="rId6" Type="http://schemas.openxmlformats.org/officeDocument/2006/relationships/notesSlide" Target="../notesSlides/notesSlide24.xml"/><Relationship Id="rId7" Type="http://schemas.openxmlformats.org/officeDocument/2006/relationships/oleObject" Target="../embeddings/oleObject24.bin"/><Relationship Id="rId8" Type="http://schemas.openxmlformats.org/officeDocument/2006/relationships/image" Target="../media/image1.emf"/><Relationship Id="rId9" Type="http://schemas.openxmlformats.org/officeDocument/2006/relationships/chart" Target="../charts/chart24.xml"/><Relationship Id="rId10" Type="http://schemas.openxmlformats.org/officeDocument/2006/relationships/image" Target="../media/image18.emf"/><Relationship Id="rId11" Type="http://schemas.openxmlformats.org/officeDocument/2006/relationships/image" Target="../media/image19.emf"/><Relationship Id="rId1" Type="http://schemas.openxmlformats.org/officeDocument/2006/relationships/vmlDrawing" Target="../drawings/vmlDrawing24.vml"/><Relationship Id="rId2" Type="http://schemas.openxmlformats.org/officeDocument/2006/relationships/tags" Target="../tags/tag114.xml"/></Relationships>
</file>

<file path=ppt/slides/_rels/slide32.xml.rels><?xml version="1.0" encoding="UTF-8" standalone="yes"?>
<Relationships xmlns="http://schemas.openxmlformats.org/package/2006/relationships"><Relationship Id="rId3" Type="http://schemas.openxmlformats.org/officeDocument/2006/relationships/tags" Target="../tags/tag118.xml"/><Relationship Id="rId4" Type="http://schemas.openxmlformats.org/officeDocument/2006/relationships/tags" Target="../tags/tag119.xml"/><Relationship Id="rId5" Type="http://schemas.openxmlformats.org/officeDocument/2006/relationships/slideLayout" Target="../slideLayouts/slideLayout5.xml"/><Relationship Id="rId6" Type="http://schemas.openxmlformats.org/officeDocument/2006/relationships/notesSlide" Target="../notesSlides/notesSlide25.xml"/><Relationship Id="rId7" Type="http://schemas.openxmlformats.org/officeDocument/2006/relationships/oleObject" Target="../embeddings/oleObject25.bin"/><Relationship Id="rId8" Type="http://schemas.openxmlformats.org/officeDocument/2006/relationships/image" Target="../media/image1.emf"/><Relationship Id="rId9" Type="http://schemas.openxmlformats.org/officeDocument/2006/relationships/chart" Target="../charts/chart25.xml"/><Relationship Id="rId10" Type="http://schemas.openxmlformats.org/officeDocument/2006/relationships/image" Target="../media/image20.emf"/><Relationship Id="rId11" Type="http://schemas.openxmlformats.org/officeDocument/2006/relationships/image" Target="../media/image21.emf"/><Relationship Id="rId1" Type="http://schemas.openxmlformats.org/officeDocument/2006/relationships/vmlDrawing" Target="../drawings/vmlDrawing25.vml"/><Relationship Id="rId2" Type="http://schemas.openxmlformats.org/officeDocument/2006/relationships/tags" Target="../tags/tag11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6.bin"/><Relationship Id="rId5" Type="http://schemas.openxmlformats.org/officeDocument/2006/relationships/image" Target="../media/image1.emf"/><Relationship Id="rId6" Type="http://schemas.openxmlformats.org/officeDocument/2006/relationships/chart" Target="../charts/chart26.xml"/><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chart" Target="../charts/chart27.xml"/><Relationship Id="rId1" Type="http://schemas.openxmlformats.org/officeDocument/2006/relationships/vmlDrawing" Target="../drawings/vmlDrawing26.vml"/><Relationship Id="rId2" Type="http://schemas.openxmlformats.org/officeDocument/2006/relationships/tags" Target="../tags/tag12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7.bin"/><Relationship Id="rId5" Type="http://schemas.openxmlformats.org/officeDocument/2006/relationships/image" Target="../media/image1.emf"/><Relationship Id="rId6" Type="http://schemas.openxmlformats.org/officeDocument/2006/relationships/chart" Target="../charts/chart28.xml"/><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chart" Target="../charts/chart29.xml"/><Relationship Id="rId1" Type="http://schemas.openxmlformats.org/officeDocument/2006/relationships/vmlDrawing" Target="../drawings/vmlDrawing27.vml"/><Relationship Id="rId2" Type="http://schemas.openxmlformats.org/officeDocument/2006/relationships/tags" Target="../tags/tag121.xml"/></Relationships>
</file>

<file path=ppt/slides/_rels/slide35.xml.rels><?xml version="1.0" encoding="UTF-8" standalone="yes"?>
<Relationships xmlns="http://schemas.openxmlformats.org/package/2006/relationships"><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slideLayout" Target="../slideLayouts/slideLayout5.xml"/><Relationship Id="rId6" Type="http://schemas.openxmlformats.org/officeDocument/2006/relationships/notesSlide" Target="../notesSlides/notesSlide26.xml"/><Relationship Id="rId7" Type="http://schemas.openxmlformats.org/officeDocument/2006/relationships/oleObject" Target="../embeddings/oleObject28.bin"/><Relationship Id="rId8" Type="http://schemas.openxmlformats.org/officeDocument/2006/relationships/image" Target="../media/image1.emf"/><Relationship Id="rId9" Type="http://schemas.openxmlformats.org/officeDocument/2006/relationships/chart" Target="../charts/chart30.xml"/><Relationship Id="rId10" Type="http://schemas.openxmlformats.org/officeDocument/2006/relationships/image" Target="../media/image24.emf"/><Relationship Id="rId11" Type="http://schemas.openxmlformats.org/officeDocument/2006/relationships/image" Target="../media/image25.emf"/><Relationship Id="rId1" Type="http://schemas.openxmlformats.org/officeDocument/2006/relationships/vmlDrawing" Target="../drawings/vmlDrawing28.vml"/><Relationship Id="rId2" Type="http://schemas.openxmlformats.org/officeDocument/2006/relationships/tags" Target="../tags/tag12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oleObject" Target="../embeddings/oleObject29.bin"/><Relationship Id="rId5" Type="http://schemas.openxmlformats.org/officeDocument/2006/relationships/image" Target="../media/image1.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chart" Target="../charts/chart31.xml"/><Relationship Id="rId9" Type="http://schemas.openxmlformats.org/officeDocument/2006/relationships/chart" Target="../charts/chart32.xml"/><Relationship Id="rId1" Type="http://schemas.openxmlformats.org/officeDocument/2006/relationships/vmlDrawing" Target="../drawings/vmlDrawing29.vml"/><Relationship Id="rId2" Type="http://schemas.openxmlformats.org/officeDocument/2006/relationships/tags" Target="../tags/tag1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9" Type="http://schemas.openxmlformats.org/officeDocument/2006/relationships/tags" Target="../tags/tag134.xml"/><Relationship Id="rId20" Type="http://schemas.openxmlformats.org/officeDocument/2006/relationships/slide" Target="slide7.xml"/><Relationship Id="rId21" Type="http://schemas.openxmlformats.org/officeDocument/2006/relationships/slide" Target="slide3.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slideLayout" Target="../slideLayouts/slideLayout5.xml"/><Relationship Id="rId17" Type="http://schemas.openxmlformats.org/officeDocument/2006/relationships/slide" Target="slide42.xml"/><Relationship Id="rId18" Type="http://schemas.openxmlformats.org/officeDocument/2006/relationships/slide" Target="slide39.xml"/><Relationship Id="rId19" Type="http://schemas.openxmlformats.org/officeDocument/2006/relationships/slide" Target="slide11.xml"/><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s>
</file>

<file path=ppt/slides/_rels/slide4.xml.rels><?xml version="1.0" encoding="UTF-8" standalone="yes"?>
<Relationships xmlns="http://schemas.openxmlformats.org/package/2006/relationships"><Relationship Id="rId11" Type="http://schemas.openxmlformats.org/officeDocument/2006/relationships/tags" Target="../tags/tag35.xml"/><Relationship Id="rId12" Type="http://schemas.openxmlformats.org/officeDocument/2006/relationships/tags" Target="../tags/tag36.xml"/><Relationship Id="rId13" Type="http://schemas.openxmlformats.org/officeDocument/2006/relationships/slideLayout" Target="../slideLayouts/slideLayout5.xml"/><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png"/><Relationship Id="rId17" Type="http://schemas.microsoft.com/office/2007/relationships/hdphoto" Target="../media/hdphoto1.wdp"/><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 Id="rId9" Type="http://schemas.openxmlformats.org/officeDocument/2006/relationships/tags" Target="../tags/tag33.xml"/><Relationship Id="rId10" Type="http://schemas.openxmlformats.org/officeDocument/2006/relationships/tags" Target="../tags/tag34.xml"/></Relationships>
</file>

<file path=ppt/slides/_rels/slide40.xml.rels><?xml version="1.0" encoding="UTF-8" standalone="yes"?>
<Relationships xmlns="http://schemas.openxmlformats.org/package/2006/relationships"><Relationship Id="rId3" Type="http://schemas.openxmlformats.org/officeDocument/2006/relationships/chart" Target="../charts/chart33.xml"/><Relationship Id="rId4" Type="http://schemas.openxmlformats.org/officeDocument/2006/relationships/chart" Target="../charts/chart34.xml"/><Relationship Id="rId5" Type="http://schemas.openxmlformats.org/officeDocument/2006/relationships/chart" Target="../charts/chart35.xml"/><Relationship Id="rId6" Type="http://schemas.openxmlformats.org/officeDocument/2006/relationships/chart" Target="../charts/chart36.xml"/><Relationship Id="rId7" Type="http://schemas.openxmlformats.org/officeDocument/2006/relationships/chart" Target="../charts/chart37.xml"/><Relationship Id="rId8" Type="http://schemas.openxmlformats.org/officeDocument/2006/relationships/chart" Target="../charts/chart38.xml"/><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chart" Target="../charts/chart39.xml"/><Relationship Id="rId4" Type="http://schemas.openxmlformats.org/officeDocument/2006/relationships/chart" Target="../charts/chart40.xml"/><Relationship Id="rId5" Type="http://schemas.openxmlformats.org/officeDocument/2006/relationships/chart" Target="../charts/chart41.xml"/><Relationship Id="rId6" Type="http://schemas.openxmlformats.org/officeDocument/2006/relationships/chart" Target="../charts/chart42.xml"/><Relationship Id="rId7" Type="http://schemas.openxmlformats.org/officeDocument/2006/relationships/chart" Target="../charts/chart43.xml"/><Relationship Id="rId8" Type="http://schemas.openxmlformats.org/officeDocument/2006/relationships/chart" Target="../charts/chart44.xml"/><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9" Type="http://schemas.openxmlformats.org/officeDocument/2006/relationships/tags" Target="../tags/tag149.xml"/><Relationship Id="rId20" Type="http://schemas.openxmlformats.org/officeDocument/2006/relationships/slide" Target="slide42.xml"/><Relationship Id="rId21" Type="http://schemas.openxmlformats.org/officeDocument/2006/relationships/slide" Target="slide7.xml"/><Relationship Id="rId22" Type="http://schemas.openxmlformats.org/officeDocument/2006/relationships/slide" Target="slide3.xml"/><Relationship Id="rId10" Type="http://schemas.openxmlformats.org/officeDocument/2006/relationships/tags" Target="../tags/tag150.xml"/><Relationship Id="rId11" Type="http://schemas.openxmlformats.org/officeDocument/2006/relationships/tags" Target="../tags/tag151.xml"/><Relationship Id="rId12" Type="http://schemas.openxmlformats.org/officeDocument/2006/relationships/tags" Target="../tags/tag152.xml"/><Relationship Id="rId13" Type="http://schemas.openxmlformats.org/officeDocument/2006/relationships/tags" Target="../tags/tag153.xml"/><Relationship Id="rId14" Type="http://schemas.openxmlformats.org/officeDocument/2006/relationships/tags" Target="../tags/tag154.xml"/><Relationship Id="rId15" Type="http://schemas.openxmlformats.org/officeDocument/2006/relationships/tags" Target="../tags/tag155.xml"/><Relationship Id="rId16" Type="http://schemas.openxmlformats.org/officeDocument/2006/relationships/slideLayout" Target="../slideLayouts/slideLayout5.xml"/><Relationship Id="rId17" Type="http://schemas.openxmlformats.org/officeDocument/2006/relationships/notesSlide" Target="../notesSlides/notesSlide29.xml"/><Relationship Id="rId18" Type="http://schemas.openxmlformats.org/officeDocument/2006/relationships/slide" Target="slide53.xml"/><Relationship Id="rId19" Type="http://schemas.openxmlformats.org/officeDocument/2006/relationships/slide" Target="slide43.xml"/><Relationship Id="rId1" Type="http://schemas.openxmlformats.org/officeDocument/2006/relationships/tags" Target="../tags/tag141.xml"/><Relationship Id="rId2" Type="http://schemas.openxmlformats.org/officeDocument/2006/relationships/tags" Target="../tags/tag142.xml"/><Relationship Id="rId3" Type="http://schemas.openxmlformats.org/officeDocument/2006/relationships/tags" Target="../tags/tag143.xml"/><Relationship Id="rId4" Type="http://schemas.openxmlformats.org/officeDocument/2006/relationships/tags" Target="../tags/tag144.xml"/><Relationship Id="rId5" Type="http://schemas.openxmlformats.org/officeDocument/2006/relationships/tags" Target="../tags/tag145.xml"/><Relationship Id="rId6" Type="http://schemas.openxmlformats.org/officeDocument/2006/relationships/tags" Target="../tags/tag146.xml"/><Relationship Id="rId7" Type="http://schemas.openxmlformats.org/officeDocument/2006/relationships/tags" Target="../tags/tag147.xml"/><Relationship Id="rId8" Type="http://schemas.openxmlformats.org/officeDocument/2006/relationships/tags" Target="../tags/tag148.xml"/></Relationships>
</file>

<file path=ppt/slides/_rels/slide43.xml.rels><?xml version="1.0" encoding="UTF-8" standalone="yes"?>
<Relationships xmlns="http://schemas.openxmlformats.org/package/2006/relationships"><Relationship Id="rId9" Type="http://schemas.openxmlformats.org/officeDocument/2006/relationships/tags" Target="../tags/tag164.xml"/><Relationship Id="rId20" Type="http://schemas.openxmlformats.org/officeDocument/2006/relationships/slide" Target="slide7.xml"/><Relationship Id="rId21" Type="http://schemas.openxmlformats.org/officeDocument/2006/relationships/slide" Target="slide3.xml"/><Relationship Id="rId10" Type="http://schemas.openxmlformats.org/officeDocument/2006/relationships/tags" Target="../tags/tag165.xml"/><Relationship Id="rId11" Type="http://schemas.openxmlformats.org/officeDocument/2006/relationships/tags" Target="../tags/tag166.xml"/><Relationship Id="rId12" Type="http://schemas.openxmlformats.org/officeDocument/2006/relationships/tags" Target="../tags/tag167.xml"/><Relationship Id="rId13" Type="http://schemas.openxmlformats.org/officeDocument/2006/relationships/tags" Target="../tags/tag168.xml"/><Relationship Id="rId14" Type="http://schemas.openxmlformats.org/officeDocument/2006/relationships/tags" Target="../tags/tag169.xml"/><Relationship Id="rId15" Type="http://schemas.openxmlformats.org/officeDocument/2006/relationships/tags" Target="../tags/tag170.xml"/><Relationship Id="rId16" Type="http://schemas.openxmlformats.org/officeDocument/2006/relationships/slideLayout" Target="../slideLayouts/slideLayout5.xml"/><Relationship Id="rId17" Type="http://schemas.openxmlformats.org/officeDocument/2006/relationships/slide" Target="slide53.xml"/><Relationship Id="rId18" Type="http://schemas.openxmlformats.org/officeDocument/2006/relationships/slide" Target="slide43.xml"/><Relationship Id="rId19" Type="http://schemas.openxmlformats.org/officeDocument/2006/relationships/slide" Target="slide42.xml"/><Relationship Id="rId1" Type="http://schemas.openxmlformats.org/officeDocument/2006/relationships/tags" Target="../tags/tag156.xml"/><Relationship Id="rId2" Type="http://schemas.openxmlformats.org/officeDocument/2006/relationships/tags" Target="../tags/tag157.xml"/><Relationship Id="rId3" Type="http://schemas.openxmlformats.org/officeDocument/2006/relationships/tags" Target="../tags/tag158.xml"/><Relationship Id="rId4" Type="http://schemas.openxmlformats.org/officeDocument/2006/relationships/tags" Target="../tags/tag159.xml"/><Relationship Id="rId5" Type="http://schemas.openxmlformats.org/officeDocument/2006/relationships/tags" Target="../tags/tag160.xml"/><Relationship Id="rId6" Type="http://schemas.openxmlformats.org/officeDocument/2006/relationships/tags" Target="../tags/tag161.xml"/><Relationship Id="rId7" Type="http://schemas.openxmlformats.org/officeDocument/2006/relationships/tags" Target="../tags/tag162.xml"/><Relationship Id="rId8" Type="http://schemas.openxmlformats.org/officeDocument/2006/relationships/tags" Target="../tags/tag16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4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9" Type="http://schemas.openxmlformats.org/officeDocument/2006/relationships/tags" Target="../tags/tag179.xml"/><Relationship Id="rId20" Type="http://schemas.openxmlformats.org/officeDocument/2006/relationships/slide" Target="slide7.xml"/><Relationship Id="rId21" Type="http://schemas.openxmlformats.org/officeDocument/2006/relationships/slide" Target="slide3.xml"/><Relationship Id="rId10" Type="http://schemas.openxmlformats.org/officeDocument/2006/relationships/tags" Target="../tags/tag180.xml"/><Relationship Id="rId11" Type="http://schemas.openxmlformats.org/officeDocument/2006/relationships/tags" Target="../tags/tag181.xml"/><Relationship Id="rId12" Type="http://schemas.openxmlformats.org/officeDocument/2006/relationships/tags" Target="../tags/tag182.xml"/><Relationship Id="rId13" Type="http://schemas.openxmlformats.org/officeDocument/2006/relationships/tags" Target="../tags/tag183.xml"/><Relationship Id="rId14" Type="http://schemas.openxmlformats.org/officeDocument/2006/relationships/tags" Target="../tags/tag184.xml"/><Relationship Id="rId15" Type="http://schemas.openxmlformats.org/officeDocument/2006/relationships/tags" Target="../tags/tag185.xml"/><Relationship Id="rId16" Type="http://schemas.openxmlformats.org/officeDocument/2006/relationships/slideLayout" Target="../slideLayouts/slideLayout5.xml"/><Relationship Id="rId17" Type="http://schemas.openxmlformats.org/officeDocument/2006/relationships/slide" Target="slide53.xml"/><Relationship Id="rId18" Type="http://schemas.openxmlformats.org/officeDocument/2006/relationships/slide" Target="slide43.xml"/><Relationship Id="rId19" Type="http://schemas.openxmlformats.org/officeDocument/2006/relationships/slide" Target="slide42.xml"/><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tags" Target="../tags/tag17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xml"/><Relationship Id="rId5" Type="http://schemas.openxmlformats.org/officeDocument/2006/relationships/oleObject" Target="../embeddings/oleObject3.bin"/><Relationship Id="rId6" Type="http://schemas.openxmlformats.org/officeDocument/2006/relationships/image" Target="../media/image1.emf"/><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tags" Target="../tags/tag37.xml"/></Relationships>
</file>

<file path=ppt/slides/_rels/slide7.xml.rels><?xml version="1.0" encoding="UTF-8" standalone="yes"?>
<Relationships xmlns="http://schemas.openxmlformats.org/package/2006/relationships"><Relationship Id="rId11" Type="http://schemas.openxmlformats.org/officeDocument/2006/relationships/tags" Target="../tags/tag48.xml"/><Relationship Id="rId12" Type="http://schemas.openxmlformats.org/officeDocument/2006/relationships/slideLayout" Target="../slideLayouts/slideLayout5.xml"/><Relationship Id="rId13" Type="http://schemas.openxmlformats.org/officeDocument/2006/relationships/notesSlide" Target="../notesSlides/notesSlide4.xml"/><Relationship Id="rId14" Type="http://schemas.openxmlformats.org/officeDocument/2006/relationships/slide" Target="slide42.xml"/><Relationship Id="rId15" Type="http://schemas.openxmlformats.org/officeDocument/2006/relationships/slide" Target="slide7.xml"/><Relationship Id="rId16" Type="http://schemas.openxmlformats.org/officeDocument/2006/relationships/slide" Target="slide3.xml"/><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 Id="rId9" Type="http://schemas.openxmlformats.org/officeDocument/2006/relationships/tags" Target="../tags/tag46.xml"/><Relationship Id="rId10" Type="http://schemas.openxmlformats.org/officeDocument/2006/relationships/tags" Target="../tags/tag47.xml"/></Relationships>
</file>

<file path=ppt/slides/_rels/slide8.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10.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 Type="http://schemas.openxmlformats.org/officeDocument/2006/relationships/vmlDrawing" Target="../drawings/vmlDrawing4.vml"/><Relationship Id="rId2" Type="http://schemas.openxmlformats.org/officeDocument/2006/relationships/tags" Target="../tags/tag49.xml"/><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oleObject" Target="../embeddings/oleObject4.bin"/><Relationship Id="rId6" Type="http://schemas.openxmlformats.org/officeDocument/2006/relationships/image" Target="../media/image1.emf"/><Relationship Id="rId7" Type="http://schemas.openxmlformats.org/officeDocument/2006/relationships/image" Target="../media/image61.png"/><Relationship Id="rId8" Type="http://schemas.openxmlformats.org/officeDocument/2006/relationships/image" Target="../media/image70.png"/><Relationship Id="rId9" Type="http://schemas.openxmlformats.org/officeDocument/2006/relationships/image" Target="../media/image80.png"/><Relationship Id="rId10"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oleObject" Target="../embeddings/oleObject5.bin"/><Relationship Id="rId6" Type="http://schemas.openxmlformats.org/officeDocument/2006/relationships/image" Target="../media/image1.emf"/><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vmlDrawing" Target="../drawings/vmlDrawing5.vml"/><Relationship Id="rId2"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12952766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43"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el 1"/>
          <p:cNvSpPr>
            <a:spLocks noGrp="1"/>
          </p:cNvSpPr>
          <p:nvPr>
            <p:ph type="ctrTitle"/>
          </p:nvPr>
        </p:nvSpPr>
        <p:spPr/>
        <p:txBody>
          <a:bodyPr/>
          <a:lstStyle/>
          <a:p>
            <a:r>
              <a:rPr lang="en-US" dirty="0" smtClean="0"/>
              <a:t>Results </a:t>
            </a:r>
            <a:endParaRPr lang="en-US" dirty="0"/>
          </a:p>
        </p:txBody>
      </p:sp>
      <p:sp>
        <p:nvSpPr>
          <p:cNvPr id="3" name="Untertitel 2"/>
          <p:cNvSpPr>
            <a:spLocks noGrp="1"/>
          </p:cNvSpPr>
          <p:nvPr>
            <p:ph type="subTitle" idx="1"/>
          </p:nvPr>
        </p:nvSpPr>
        <p:spPr/>
        <p:txBody>
          <a:bodyPr/>
          <a:lstStyle/>
          <a:p>
            <a:r>
              <a:rPr lang="en-US" dirty="0" smtClean="0"/>
              <a:t>Experimental investigation of temperatures and heat flows for orthogonal cutting 1045/4140 steel by thermal imaging </a:t>
            </a:r>
            <a:endParaRPr lang="en-US" dirty="0"/>
          </a:p>
        </p:txBody>
      </p:sp>
      <p:pic>
        <p:nvPicPr>
          <p:cNvPr id="5" name="Picture 3" descr="c_sof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76" y="1700808"/>
            <a:ext cx="299053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20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by the chip</a:t>
            </a:r>
            <a:endParaRPr lang="en-US" dirty="0">
              <a:solidFill>
                <a:srgbClr val="407FB7"/>
              </a:solidFill>
            </a:endParaRPr>
          </a:p>
        </p:txBody>
      </p:sp>
      <p:grpSp>
        <p:nvGrpSpPr>
          <p:cNvPr id="38" name="Gruppieren 37"/>
          <p:cNvGrpSpPr/>
          <p:nvPr/>
        </p:nvGrpSpPr>
        <p:grpSpPr>
          <a:xfrm>
            <a:off x="4565160" y="985216"/>
            <a:ext cx="4768020" cy="4308212"/>
            <a:chOff x="6105130" y="1308013"/>
            <a:chExt cx="3212079" cy="2902318"/>
          </a:xfrm>
        </p:grpSpPr>
        <p:grpSp>
          <p:nvGrpSpPr>
            <p:cNvPr id="16" name="Gruppieren 15"/>
            <p:cNvGrpSpPr/>
            <p:nvPr/>
          </p:nvGrpSpPr>
          <p:grpSpPr>
            <a:xfrm>
              <a:off x="6105130" y="1309949"/>
              <a:ext cx="3212079" cy="2900382"/>
              <a:chOff x="6105130" y="1309949"/>
              <a:chExt cx="3212079" cy="2900382"/>
            </a:xfrm>
          </p:grpSpPr>
          <p:grpSp>
            <p:nvGrpSpPr>
              <p:cNvPr id="3" name="Gruppieren 2"/>
              <p:cNvGrpSpPr/>
              <p:nvPr/>
            </p:nvGrpSpPr>
            <p:grpSpPr>
              <a:xfrm>
                <a:off x="6605681" y="1309949"/>
                <a:ext cx="1006998" cy="2900382"/>
                <a:chOff x="6742416" y="3265227"/>
                <a:chExt cx="935164" cy="2735873"/>
              </a:xfrm>
            </p:grpSpPr>
            <p:sp>
              <p:nvSpPr>
                <p:cNvPr id="4" name="Freihandform 3"/>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sp>
              <p:nvSpPr>
                <p:cNvPr id="5" name="Rechteck 4"/>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grpSp>
          <p:grpSp>
            <p:nvGrpSpPr>
              <p:cNvPr id="6" name="Gruppieren 5"/>
              <p:cNvGrpSpPr/>
              <p:nvPr/>
            </p:nvGrpSpPr>
            <p:grpSpPr>
              <a:xfrm>
                <a:off x="6991031" y="1315643"/>
                <a:ext cx="2326178" cy="2519150"/>
                <a:chOff x="4139952" y="908720"/>
                <a:chExt cx="2160240" cy="2376264"/>
              </a:xfrm>
            </p:grpSpPr>
            <p:grpSp>
              <p:nvGrpSpPr>
                <p:cNvPr id="7" name="Gruppieren 6"/>
                <p:cNvGrpSpPr/>
                <p:nvPr/>
              </p:nvGrpSpPr>
              <p:grpSpPr>
                <a:xfrm>
                  <a:off x="4139952" y="908720"/>
                  <a:ext cx="2160240" cy="2376264"/>
                  <a:chOff x="4139952" y="908720"/>
                  <a:chExt cx="2160240" cy="2376264"/>
                </a:xfrm>
              </p:grpSpPr>
              <p:cxnSp>
                <p:nvCxnSpPr>
                  <p:cNvPr id="9" name="Gerade Verbindung 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a:xfrm>
                <a:off x="6105130" y="1347730"/>
                <a:ext cx="628887" cy="2199372"/>
                <a:chOff x="3360118" y="740761"/>
                <a:chExt cx="584025" cy="2074624"/>
              </a:xfrm>
            </p:grpSpPr>
            <p:sp>
              <p:nvSpPr>
                <p:cNvPr id="12" name="Freihandform 11"/>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a:cs typeface="Times New Roman" panose="02020603050405020304" pitchFamily="18" charset="0"/>
                  </a:endParaRPr>
                </a:p>
              </p:txBody>
            </p:sp>
            <p:cxnSp>
              <p:nvCxnSpPr>
                <p:cNvPr id="13" name="Gerade Verbindung 12"/>
                <p:cNvCxnSpPr>
                  <a:endCxn id="12" idx="0"/>
                </p:cNvCxnSpPr>
                <p:nvPr/>
              </p:nvCxnSpPr>
              <p:spPr>
                <a:xfrm flipV="1">
                  <a:off x="3360118" y="2800471"/>
                  <a:ext cx="184129" cy="14914"/>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7" name="Gerade Verbindung mit Pfeil 16"/>
            <p:cNvCxnSpPr/>
            <p:nvPr/>
          </p:nvCxnSpPr>
          <p:spPr bwMode="auto">
            <a:xfrm flipV="1">
              <a:off x="6940554" y="1702100"/>
              <a:ext cx="97015" cy="73742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Gerade Verbindung 21"/>
            <p:cNvCxnSpPr/>
            <p:nvPr/>
          </p:nvCxnSpPr>
          <p:spPr bwMode="auto">
            <a:xfrm flipH="1" flipV="1">
              <a:off x="6739882" y="1916832"/>
              <a:ext cx="583519" cy="144016"/>
            </a:xfrm>
            <a:prstGeom prst="line">
              <a:avLst/>
            </a:prstGeom>
            <a:solidFill>
              <a:srgbClr val="DDDDDD"/>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Textfeld 26"/>
            <p:cNvSpPr txBox="1"/>
            <p:nvPr/>
          </p:nvSpPr>
          <p:spPr>
            <a:xfrm>
              <a:off x="8553400" y="3298002"/>
              <a:ext cx="628102"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Tool</a:t>
              </a:r>
              <a:endParaRPr lang="en-US" dirty="0">
                <a:latin typeface="Arial"/>
                <a:cs typeface="Times New Roman" panose="02020603050405020304" pitchFamily="18" charset="0"/>
              </a:endParaRPr>
            </a:p>
          </p:txBody>
        </p:sp>
        <p:sp>
          <p:nvSpPr>
            <p:cNvPr id="28" name="Textfeld 27"/>
            <p:cNvSpPr txBox="1"/>
            <p:nvPr/>
          </p:nvSpPr>
          <p:spPr>
            <a:xfrm>
              <a:off x="6467273" y="3362436"/>
              <a:ext cx="763181" cy="369332"/>
            </a:xfrm>
            <a:prstGeom prst="rect">
              <a:avLst/>
            </a:prstGeom>
            <a:noFill/>
            <a:ln w="12700">
              <a:noFill/>
            </a:ln>
          </p:spPr>
          <p:txBody>
            <a:bodyPr wrap="square" rtlCol="0">
              <a:spAutoFit/>
            </a:bodyPr>
            <a:lstStyle/>
            <a:p>
              <a:r>
                <a:rPr lang="en-US" dirty="0" smtClean="0">
                  <a:latin typeface="Arial"/>
                  <a:cs typeface="Times New Roman" panose="02020603050405020304" pitchFamily="18" charset="0"/>
                </a:rPr>
                <a:t>Chip</a:t>
              </a:r>
              <a:endParaRPr lang="en-US" dirty="0">
                <a:latin typeface="Aria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Rechteck 28"/>
                <p:cNvSpPr/>
                <p:nvPr/>
              </p:nvSpPr>
              <p:spPr>
                <a:xfrm>
                  <a:off x="6650982" y="1308013"/>
                  <a:ext cx="707180" cy="379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acc>
                              <m:accPr>
                                <m:chr m:val="̇"/>
                                <m:ctrlPr>
                                  <a:rPr lang="en-US" i="1">
                                    <a:latin typeface="Cambria Math" charset="0"/>
                                  </a:rPr>
                                </m:ctrlPr>
                              </m:accPr>
                              <m:e>
                                <m:r>
                                  <a:rPr lang="en-US" i="1">
                                    <a:latin typeface="Cambria Math"/>
                                  </a:rPr>
                                  <m:t>𝑄</m:t>
                                </m:r>
                              </m:e>
                            </m:acc>
                          </m:e>
                          <m:sub>
                            <m:r>
                              <a:rPr lang="en-US" i="1">
                                <a:latin typeface="Cambria Math"/>
                              </a:rPr>
                              <m:t>𝑐</m:t>
                            </m:r>
                          </m:sub>
                          <m:sup>
                            <m:r>
                              <a:rPr lang="en-US" i="1">
                                <a:latin typeface="Cambria Math"/>
                              </a:rPr>
                              <m:t>𝑜𝑢𝑡</m:t>
                            </m:r>
                          </m:sup>
                        </m:sSubSup>
                      </m:oMath>
                    </m:oMathPara>
                  </a14:m>
                  <a:endParaRPr lang="en-US" dirty="0">
                    <a:latin typeface="Arial"/>
                  </a:endParaRPr>
                </a:p>
              </p:txBody>
            </p:sp>
          </mc:Choice>
          <mc:Fallback xmlns="">
            <p:sp>
              <p:nvSpPr>
                <p:cNvPr id="29" name="Rechteck 28"/>
                <p:cNvSpPr>
                  <a:spLocks noRot="1" noChangeAspect="1" noMove="1" noResize="1" noEditPoints="1" noAdjustHandles="1" noChangeArrowheads="1" noChangeShapeType="1" noTextEdit="1"/>
                </p:cNvSpPr>
                <p:nvPr/>
              </p:nvSpPr>
              <p:spPr>
                <a:xfrm>
                  <a:off x="6650982" y="1308013"/>
                  <a:ext cx="707180" cy="379848"/>
                </a:xfrm>
                <a:prstGeom prst="rect">
                  <a:avLst/>
                </a:prstGeom>
                <a:blipFill rotWithShape="1">
                  <a:blip r:embed="rId2"/>
                  <a:stretch>
                    <a:fillRect b="-11290"/>
                  </a:stretch>
                </a:blipFill>
              </p:spPr>
              <p:txBody>
                <a:bodyPr/>
                <a:lstStyle/>
                <a:p>
                  <a:r>
                    <a:rPr lang="de-DE">
                      <a:noFill/>
                    </a:rPr>
                    <a:t> </a:t>
                  </a:r>
                </a:p>
              </p:txBody>
            </p:sp>
          </mc:Fallback>
        </mc:AlternateContent>
        <p:sp>
          <p:nvSpPr>
            <p:cNvPr id="36" name="Rechteck 35"/>
            <p:cNvSpPr/>
            <p:nvPr/>
          </p:nvSpPr>
          <p:spPr bwMode="auto">
            <a:xfrm rot="894291">
              <a:off x="7275563" y="2054977"/>
              <a:ext cx="38758" cy="44818"/>
            </a:xfrm>
            <a:prstGeom prst="rect">
              <a:avLst/>
            </a:prstGeom>
            <a:noFill/>
            <a:ln w="31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sp>
          <p:nvSpPr>
            <p:cNvPr id="37" name="Ellipse 36"/>
            <p:cNvSpPr/>
            <p:nvPr/>
          </p:nvSpPr>
          <p:spPr bwMode="auto">
            <a:xfrm>
              <a:off x="7288690" y="2069349"/>
              <a:ext cx="14854" cy="14417"/>
            </a:xfrm>
            <a:prstGeom prst="ellipse">
              <a:avLst/>
            </a:prstGeom>
            <a:solidFill>
              <a:schemeClr val="tx1"/>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a:endParaRPr>
            </a:p>
          </p:txBody>
        </p:sp>
      </p:grpSp>
      <p:cxnSp>
        <p:nvCxnSpPr>
          <p:cNvPr id="40" name="Gewinkelte Verbindung 39"/>
          <p:cNvCxnSpPr>
            <a:stCxn id="36" idx="3"/>
          </p:cNvCxnSpPr>
          <p:nvPr/>
        </p:nvCxnSpPr>
        <p:spPr bwMode="auto">
          <a:xfrm flipV="1">
            <a:off x="6359118" y="1548771"/>
            <a:ext cx="1626183" cy="585904"/>
          </a:xfrm>
          <a:prstGeom prst="bentConnector3">
            <a:avLst/>
          </a:prstGeom>
          <a:solidFill>
            <a:srgbClr val="DDDDDD"/>
          </a:solidFill>
          <a:ln w="10795" cap="flat" cmpd="sng" algn="ctr">
            <a:solidFill>
              <a:schemeClr val="tx1"/>
            </a:solidFill>
            <a:prstDash val="sysDot"/>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Rechteck 42"/>
          <p:cNvSpPr/>
          <p:nvPr/>
        </p:nvSpPr>
        <p:spPr bwMode="auto">
          <a:xfrm>
            <a:off x="8026696" y="1208356"/>
            <a:ext cx="1498812" cy="863249"/>
          </a:xfrm>
          <a:prstGeom prst="rect">
            <a:avLst/>
          </a:prstGeom>
          <a:noFill/>
          <a:ln w="1079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End of contact chip - tool</a:t>
            </a:r>
          </a:p>
        </p:txBody>
      </p:sp>
      <mc:AlternateContent xmlns:mc="http://schemas.openxmlformats.org/markup-compatibility/2006" xmlns:a14="http://schemas.microsoft.com/office/drawing/2010/main">
        <mc:Choice Requires="a14">
          <p:sp>
            <p:nvSpPr>
              <p:cNvPr id="45" name="Textfeld 44"/>
              <p:cNvSpPr txBox="1"/>
              <p:nvPr/>
            </p:nvSpPr>
            <p:spPr>
              <a:xfrm>
                <a:off x="5434525" y="5251744"/>
                <a:ext cx="3029291" cy="408445"/>
              </a:xfrm>
              <a:prstGeom prst="rect">
                <a:avLst/>
              </a:prstGeom>
              <a:noFill/>
              <a:ln>
                <a:solidFill>
                  <a:schemeClr val="tx2"/>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𝑐</m:t>
                          </m:r>
                        </m:e>
                        <m:sub>
                          <m:r>
                            <a:rPr lang="en-US" b="0" i="1" smtClean="0">
                              <a:latin typeface="Cambria Math"/>
                            </a:rPr>
                            <m:t>𝑝</m:t>
                          </m:r>
                        </m:sub>
                      </m:sSub>
                      <m:d>
                        <m:dPr>
                          <m:ctrlPr>
                            <a:rPr lang="en-US" b="0" i="1" smtClean="0">
                              <a:latin typeface="Cambria Math" charset="0"/>
                            </a:rPr>
                          </m:ctrlPr>
                        </m:dPr>
                        <m:e>
                          <m:sSubSup>
                            <m:sSubSupPr>
                              <m:ctrlPr>
                                <a:rPr lang="en-US" b="0" i="1" smtClean="0">
                                  <a:latin typeface="Cambria Math" charset="0"/>
                                </a:rPr>
                              </m:ctrlPr>
                            </m:sSubSupPr>
                            <m:e>
                              <m:r>
                                <a:rPr lang="en-US" b="0" i="1" smtClean="0">
                                  <a:latin typeface="Cambria Math"/>
                                </a:rPr>
                                <m:t>𝑇</m:t>
                              </m:r>
                            </m:e>
                            <m:sub>
                              <m:r>
                                <a:rPr lang="en-US" b="0" i="1" smtClean="0">
                                  <a:latin typeface="Cambria Math"/>
                                </a:rPr>
                                <m:t>𝑐</m:t>
                              </m:r>
                            </m:sub>
                            <m:sup>
                              <m:r>
                                <a:rPr lang="en-US" b="0" i="1" smtClean="0">
                                  <a:latin typeface="Cambria Math"/>
                                </a:rPr>
                                <m:t>𝑜𝑢𝑡</m:t>
                              </m:r>
                            </m:sup>
                          </m:sSubSup>
                          <m:r>
                            <a:rPr lang="en-US" b="0" i="1" smtClean="0">
                              <a:latin typeface="Cambria Math"/>
                            </a:rPr>
                            <m:t>−</m:t>
                          </m:r>
                          <m:sSub>
                            <m:sSubPr>
                              <m:ctrlPr>
                                <a:rPr lang="en-US" b="0" i="1" smtClean="0">
                                  <a:latin typeface="Cambria Math" charset="0"/>
                                </a:rPr>
                              </m:ctrlPr>
                            </m:sSubPr>
                            <m:e>
                              <m:r>
                                <a:rPr lang="en-US" b="0" i="1" smtClean="0">
                                  <a:latin typeface="Cambria Math"/>
                                </a:rPr>
                                <m:t>𝑇</m:t>
                              </m:r>
                            </m:e>
                            <m:sub>
                              <m:r>
                                <a:rPr lang="en-US" b="0" i="1" smtClean="0">
                                  <a:latin typeface="Cambria Math"/>
                                </a:rPr>
                                <m:t>𝑒</m:t>
                              </m:r>
                            </m:sub>
                          </m:sSub>
                        </m:e>
                      </m:d>
                      <m:sSub>
                        <m:sSubPr>
                          <m:ctrlPr>
                            <a:rPr lang="en-US" b="0" i="1" smtClean="0">
                              <a:latin typeface="Cambria Math" charset="0"/>
                            </a:rPr>
                          </m:ctrlPr>
                        </m:sSubPr>
                        <m:e>
                          <m:r>
                            <a:rPr lang="de-DE" b="0" i="1" smtClean="0">
                              <a:latin typeface="Cambria Math"/>
                            </a:rPr>
                            <m:t>𝑣</m:t>
                          </m:r>
                        </m:e>
                        <m:sub>
                          <m:r>
                            <a:rPr lang="en-US" b="0" i="1" smtClean="0">
                              <a:latin typeface="Cambria Math"/>
                            </a:rPr>
                            <m:t>𝑓</m:t>
                          </m:r>
                        </m:sub>
                      </m:sSub>
                      <m:sSub>
                        <m:sSubPr>
                          <m:ctrlPr>
                            <a:rPr lang="en-US" b="0" i="1" smtClean="0">
                              <a:latin typeface="Cambria Math" charset="0"/>
                            </a:rPr>
                          </m:ctrlPr>
                        </m:sSubPr>
                        <m:e>
                          <m:r>
                            <a:rPr lang="en-US" b="0" i="1" smtClean="0">
                              <a:latin typeface="Cambria Math"/>
                            </a:rPr>
                            <m:t>𝑡</m:t>
                          </m:r>
                        </m:e>
                        <m:sub>
                          <m:r>
                            <a:rPr lang="en-US" b="0" i="1" smtClean="0">
                              <a:latin typeface="Cambria Math"/>
                            </a:rPr>
                            <m:t>𝑐</m:t>
                          </m:r>
                        </m:sub>
                      </m:sSub>
                      <m:r>
                        <a:rPr lang="en-US" b="0" i="1" smtClean="0">
                          <a:latin typeface="Cambria Math"/>
                        </a:rPr>
                        <m:t>𝑤</m:t>
                      </m:r>
                    </m:oMath>
                  </m:oMathPara>
                </a14:m>
                <a:endParaRPr lang="en-US" dirty="0"/>
              </a:p>
            </p:txBody>
          </p:sp>
        </mc:Choice>
        <mc:Fallback xmlns="">
          <p:sp>
            <p:nvSpPr>
              <p:cNvPr id="45" name="Textfeld 44"/>
              <p:cNvSpPr txBox="1">
                <a:spLocks noRot="1" noChangeAspect="1" noMove="1" noResize="1" noEditPoints="1" noAdjustHandles="1" noChangeArrowheads="1" noChangeShapeType="1" noTextEdit="1"/>
              </p:cNvSpPr>
              <p:nvPr/>
            </p:nvSpPr>
            <p:spPr>
              <a:xfrm>
                <a:off x="5434525" y="5251744"/>
                <a:ext cx="3029291" cy="408445"/>
              </a:xfrm>
              <a:prstGeom prst="rect">
                <a:avLst/>
              </a:prstGeom>
              <a:blipFill rotWithShape="1">
                <a:blip r:embed="rId3"/>
                <a:stretch>
                  <a:fillRect b="-5797"/>
                </a:stretch>
              </a:blipFill>
              <a:ln>
                <a:solidFill>
                  <a:schemeClr val="tx2"/>
                </a:solidFill>
                <a:prstDash val="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6" name="Textfeld 45"/>
              <p:cNvSpPr txBox="1"/>
              <p:nvPr/>
            </p:nvSpPr>
            <p:spPr>
              <a:xfrm>
                <a:off x="5875554" y="2287524"/>
                <a:ext cx="360040"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sSub>
                            <m:sSubPr>
                              <m:ctrlPr>
                                <a:rPr lang="en-US" i="1">
                                  <a:latin typeface="Cambria Math" charset="0"/>
                                </a:rPr>
                              </m:ctrlPr>
                            </m:sSubPr>
                            <m:e>
                              <m:r>
                                <a:rPr lang="de-DE" i="1">
                                  <a:latin typeface="Cambria Math"/>
                                </a:rPr>
                                <m:t>𝑣</m:t>
                              </m:r>
                            </m:e>
                            <m:sub>
                              <m:r>
                                <a:rPr lang="en-US" i="1">
                                  <a:latin typeface="Cambria Math"/>
                                </a:rPr>
                                <m:t>𝑓</m:t>
                              </m:r>
                            </m:sub>
                          </m:sSub>
                        </m:e>
                      </m:acc>
                    </m:oMath>
                  </m:oMathPara>
                </a14:m>
                <a:endParaRPr lang="en-US" dirty="0"/>
              </a:p>
            </p:txBody>
          </p:sp>
        </mc:Choice>
        <mc:Fallback xmlns="">
          <p:sp>
            <p:nvSpPr>
              <p:cNvPr id="46" name="Textfeld 45"/>
              <p:cNvSpPr txBox="1">
                <a:spLocks noRot="1" noChangeAspect="1" noMove="1" noResize="1" noEditPoints="1" noAdjustHandles="1" noChangeArrowheads="1" noChangeShapeType="1" noTextEdit="1"/>
              </p:cNvSpPr>
              <p:nvPr/>
            </p:nvSpPr>
            <p:spPr>
              <a:xfrm>
                <a:off x="5875554" y="2287524"/>
                <a:ext cx="360040" cy="391582"/>
              </a:xfrm>
              <a:prstGeom prst="rect">
                <a:avLst/>
              </a:prstGeom>
              <a:blipFill rotWithShape="1">
                <a:blip r:embed="rId4"/>
                <a:stretch>
                  <a:fillRect r="-6780" b="-93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Inhaltsplatzhalter 1"/>
              <p:cNvSpPr txBox="1">
                <a:spLocks/>
              </p:cNvSpPr>
              <p:nvPr/>
            </p:nvSpPr>
            <p:spPr>
              <a:xfrm>
                <a:off x="217486" y="909544"/>
                <a:ext cx="4401750" cy="4312271"/>
              </a:xfrm>
              <a:prstGeom prst="rect">
                <a:avLst/>
              </a:prstGeom>
            </p:spPr>
            <p:txBody>
              <a:bodyPr lIns="180000" tIns="0" rIns="180000" bIns="0">
                <a:spAutoFit/>
              </a:bodyPr>
              <a:lstStyle>
                <a:lvl1pPr marL="228600" indent="-228600" algn="l" rtl="0" eaLnBrk="1" fontAlgn="base" hangingPunct="1">
                  <a:spcBef>
                    <a:spcPct val="30000"/>
                  </a:spcBef>
                  <a:spcAft>
                    <a:spcPct val="20000"/>
                  </a:spcAft>
                  <a:buClr>
                    <a:schemeClr val="accent2"/>
                  </a:buClr>
                  <a:buSzPct val="90000"/>
                  <a:buFont typeface="Wingdings" pitchFamily="2" charset="2"/>
                  <a:buChar char="n"/>
                  <a:tabLst>
                    <a:tab pos="266700" algn="l"/>
                    <a:tab pos="631825" algn="l"/>
                    <a:tab pos="981075" algn="l"/>
                  </a:tabLst>
                  <a:defRPr>
                    <a:solidFill>
                      <a:schemeClr val="tx1"/>
                    </a:solidFill>
                    <a:latin typeface="+mn-lt"/>
                    <a:ea typeface="+mn-ea"/>
                    <a:cs typeface="+mn-cs"/>
                  </a:defRPr>
                </a:lvl1pPr>
                <a:lvl2pPr marL="457200" indent="-228600" algn="l" rtl="0" eaLnBrk="1" fontAlgn="base" hangingPunct="1">
                  <a:spcBef>
                    <a:spcPct val="0"/>
                  </a:spcBef>
                  <a:spcAft>
                    <a:spcPct val="20000"/>
                  </a:spcAft>
                  <a:buClr>
                    <a:schemeClr val="tx1"/>
                  </a:buClr>
                  <a:buFont typeface="Arial" charset="0"/>
                  <a:buChar char="–"/>
                  <a:tabLst>
                    <a:tab pos="266700" algn="l"/>
                    <a:tab pos="631825" algn="l"/>
                    <a:tab pos="981075" algn="l"/>
                  </a:tabLst>
                  <a:defRPr sz="1600">
                    <a:solidFill>
                      <a:schemeClr val="tx1"/>
                    </a:solidFill>
                    <a:latin typeface="+mn-lt"/>
                  </a:defRPr>
                </a:lvl2pPr>
                <a:lvl3pPr marL="685800" indent="-228600"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3pPr>
                <a:lvl4pPr marL="1431925" indent="-173038"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4pPr>
                <a:lvl5pPr marL="17938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5pPr>
                <a:lvl6pPr marL="22510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6pPr>
                <a:lvl7pPr marL="27082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7pPr>
                <a:lvl8pPr marL="31654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8pPr>
                <a:lvl9pPr marL="3622675" indent="-180975" algn="l" rtl="0" eaLnBrk="1" fontAlgn="base" hangingPunct="1">
                  <a:spcBef>
                    <a:spcPct val="0"/>
                  </a:spcBef>
                  <a:spcAft>
                    <a:spcPct val="20000"/>
                  </a:spcAft>
                  <a:buClr>
                    <a:schemeClr val="tx1"/>
                  </a:buClr>
                  <a:buFont typeface="Wingdings" pitchFamily="2" charset="2"/>
                  <a:buChar char="§"/>
                  <a:tabLst>
                    <a:tab pos="266700" algn="l"/>
                    <a:tab pos="631825" algn="l"/>
                    <a:tab pos="981075" algn="l"/>
                  </a:tabLst>
                  <a:defRPr sz="1600">
                    <a:solidFill>
                      <a:schemeClr val="tx1"/>
                    </a:solidFill>
                    <a:latin typeface="+mn-lt"/>
                  </a:defRPr>
                </a:lvl9pPr>
              </a:lstStyle>
              <a:p>
                <a:pPr marL="0" indent="0" defTabSz="914400">
                  <a:buNone/>
                </a:pPr>
                <a:r>
                  <a:rPr lang="en-US" kern="0" dirty="0"/>
                  <a:t>The heat flow is calculated on the end of contact between chip and tool </a:t>
                </a:r>
                <a:r>
                  <a:rPr lang="en-US" kern="0" dirty="0" smtClean="0"/>
                  <a:t>interfaces</a:t>
                </a:r>
              </a:p>
              <a:p>
                <a:pPr marL="0" indent="0" defTabSz="914400">
                  <a:buFont typeface="Wingdings" pitchFamily="2" charset="2"/>
                  <a:buNone/>
                </a:pPr>
                <a:r>
                  <a:rPr lang="en-US" kern="0" dirty="0" smtClean="0"/>
                  <a:t>Method based on [BOOTHROYD]. </a:t>
                </a:r>
                <a:endParaRPr lang="de-DE" kern="0" dirty="0" smtClean="0"/>
              </a:p>
              <a:p>
                <a:pPr lvl="1" defTabSz="914400"/>
                <a14:m>
                  <m:oMath xmlns:m="http://schemas.openxmlformats.org/officeDocument/2006/math">
                    <m:sSub>
                      <m:sSubPr>
                        <m:ctrlPr>
                          <a:rPr lang="en-US" i="1">
                            <a:latin typeface="Cambria Math" charset="0"/>
                          </a:rPr>
                        </m:ctrlPr>
                      </m:sSubPr>
                      <m:e>
                        <m:r>
                          <a:rPr lang="en-US" i="1">
                            <a:latin typeface="Cambria Math"/>
                          </a:rPr>
                          <m:t>𝑐</m:t>
                        </m:r>
                      </m:e>
                      <m:sub>
                        <m:r>
                          <a:rPr lang="en-US" i="1">
                            <a:latin typeface="Cambria Math"/>
                          </a:rPr>
                          <m:t>𝑝</m:t>
                        </m:r>
                      </m:sub>
                    </m:sSub>
                    <m:r>
                      <a:rPr lang="de-DE" i="1">
                        <a:latin typeface="Cambria Math"/>
                      </a:rPr>
                      <m:t>(</m:t>
                    </m:r>
                    <m:r>
                      <a:rPr lang="de-DE" i="1">
                        <a:latin typeface="Cambria Math"/>
                      </a:rPr>
                      <m:t>𝑇</m:t>
                    </m:r>
                    <m:r>
                      <a:rPr lang="de-DE" i="1">
                        <a:latin typeface="Cambria Math"/>
                      </a:rPr>
                      <m:t>)</m:t>
                    </m:r>
                  </m:oMath>
                </a14:m>
                <a:r>
                  <a:rPr lang="en-US" dirty="0">
                    <a:latin typeface="Arial" charset="0"/>
                  </a:rPr>
                  <a:t> </a:t>
                </a:r>
                <a:r>
                  <a:rPr lang="en-US" dirty="0" smtClean="0">
                    <a:latin typeface="Arial" charset="0"/>
                  </a:rPr>
                  <a:t>: </a:t>
                </a:r>
                <a:r>
                  <a:rPr lang="en-US" dirty="0">
                    <a:latin typeface="Arial" charset="0"/>
                  </a:rPr>
                  <a:t>heat capacity function</a:t>
                </a:r>
              </a:p>
              <a:p>
                <a:pPr lvl="1" defTabSz="914400"/>
                <a14:m>
                  <m:oMath xmlns:m="http://schemas.openxmlformats.org/officeDocument/2006/math">
                    <m:sSubSup>
                      <m:sSubSupPr>
                        <m:ctrlPr>
                          <a:rPr lang="en-US" i="1">
                            <a:latin typeface="Cambria Math" charset="0"/>
                          </a:rPr>
                        </m:ctrlPr>
                      </m:sSubSupPr>
                      <m:e>
                        <m:r>
                          <a:rPr lang="en-US" i="1">
                            <a:latin typeface="Cambria Math"/>
                          </a:rPr>
                          <m:t>𝑇</m:t>
                        </m:r>
                      </m:e>
                      <m:sub>
                        <m:r>
                          <a:rPr lang="en-US" i="1">
                            <a:latin typeface="Cambria Math"/>
                          </a:rPr>
                          <m:t>𝑐</m:t>
                        </m:r>
                      </m:sub>
                      <m:sup>
                        <m:r>
                          <a:rPr lang="en-US" i="1">
                            <a:latin typeface="Cambria Math"/>
                          </a:rPr>
                          <m:t>𝑜𝑢𝑡</m:t>
                        </m:r>
                      </m:sup>
                    </m:sSubSup>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en-US" i="1">
                            <a:latin typeface="Cambria Math"/>
                          </a:rPr>
                          <m:t>𝑇</m:t>
                        </m:r>
                      </m:e>
                      <m:sub>
                        <m:r>
                          <a:rPr lang="en-US" i="1">
                            <a:latin typeface="Cambria Math"/>
                          </a:rPr>
                          <m:t>𝑒</m:t>
                        </m:r>
                      </m:sub>
                    </m:sSub>
                  </m:oMath>
                </a14:m>
                <a:r>
                  <a:rPr lang="en-US" dirty="0">
                    <a:latin typeface="Arial" charset="0"/>
                  </a:rPr>
                  <a:t> </a:t>
                </a:r>
                <a:r>
                  <a:rPr lang="en-US" dirty="0" smtClean="0">
                    <a:latin typeface="Arial" charset="0"/>
                  </a:rPr>
                  <a:t>: </a:t>
                </a:r>
                <a:r>
                  <a:rPr lang="en-US" dirty="0">
                    <a:latin typeface="Arial" charset="0"/>
                  </a:rPr>
                  <a:t>environment </a:t>
                </a:r>
                <a:r>
                  <a:rPr lang="en-US" dirty="0" smtClean="0">
                    <a:latin typeface="Arial" charset="0"/>
                  </a:rPr>
                  <a:t>temperature</a:t>
                </a:r>
              </a:p>
              <a:p>
                <a:pPr lvl="1" defTabSz="914400"/>
                <a14:m>
                  <m:oMath xmlns:m="http://schemas.openxmlformats.org/officeDocument/2006/math">
                    <m:sSub>
                      <m:sSubPr>
                        <m:ctrlPr>
                          <a:rPr lang="en-US" i="1">
                            <a:latin typeface="Cambria Math" charset="0"/>
                          </a:rPr>
                        </m:ctrlPr>
                      </m:sSubPr>
                      <m:e>
                        <m:r>
                          <a:rPr lang="de-DE" i="1">
                            <a:latin typeface="Cambria Math"/>
                          </a:rPr>
                          <m:t>𝑣</m:t>
                        </m:r>
                      </m:e>
                      <m:sub>
                        <m:r>
                          <a:rPr lang="en-US" i="1">
                            <a:latin typeface="Cambria Math"/>
                          </a:rPr>
                          <m:t>𝑓</m:t>
                        </m:r>
                      </m:sub>
                    </m:sSub>
                  </m:oMath>
                </a14:m>
                <a:r>
                  <a:rPr lang="en-US" dirty="0">
                    <a:latin typeface="Arial" charset="0"/>
                  </a:rPr>
                  <a:t> </a:t>
                </a:r>
                <a:r>
                  <a:rPr lang="en-US" dirty="0" smtClean="0">
                    <a:latin typeface="Arial" charset="0"/>
                  </a:rPr>
                  <a:t>: </a:t>
                </a:r>
                <a:r>
                  <a:rPr lang="en-US" dirty="0">
                    <a:latin typeface="Arial" charset="0"/>
                  </a:rPr>
                  <a:t>velocity of the chip</a:t>
                </a:r>
              </a:p>
              <a:p>
                <a:pPr lvl="1" defTabSz="914400"/>
                <a14:m>
                  <m:oMath xmlns:m="http://schemas.openxmlformats.org/officeDocument/2006/math">
                    <m:sSub>
                      <m:sSubPr>
                        <m:ctrlPr>
                          <a:rPr lang="en-US" i="1">
                            <a:latin typeface="Cambria Math" charset="0"/>
                          </a:rPr>
                        </m:ctrlPr>
                      </m:sSubPr>
                      <m:e>
                        <m:r>
                          <a:rPr lang="en-US" i="1">
                            <a:latin typeface="Cambria Math"/>
                          </a:rPr>
                          <m:t>𝑡</m:t>
                        </m:r>
                      </m:e>
                      <m:sub>
                        <m:r>
                          <a:rPr lang="en-US" i="1">
                            <a:latin typeface="Cambria Math"/>
                          </a:rPr>
                          <m:t>𝑐</m:t>
                        </m:r>
                      </m:sub>
                    </m:sSub>
                  </m:oMath>
                </a14:m>
                <a:r>
                  <a:rPr lang="en-US" dirty="0">
                    <a:latin typeface="Arial" charset="0"/>
                  </a:rPr>
                  <a:t> </a:t>
                </a:r>
                <a:r>
                  <a:rPr lang="en-US" dirty="0" smtClean="0">
                    <a:latin typeface="Arial" charset="0"/>
                  </a:rPr>
                  <a:t>: </a:t>
                </a:r>
                <a:r>
                  <a:rPr lang="en-US" dirty="0">
                    <a:latin typeface="Arial" charset="0"/>
                  </a:rPr>
                  <a:t>chip thickness</a:t>
                </a:r>
              </a:p>
              <a:p>
                <a:pPr lvl="1" defTabSz="914400"/>
                <a14:m>
                  <m:oMath xmlns:m="http://schemas.openxmlformats.org/officeDocument/2006/math">
                    <m:r>
                      <a:rPr lang="en-US" i="1">
                        <a:latin typeface="Cambria Math"/>
                      </a:rPr>
                      <m:t>𝑤</m:t>
                    </m:r>
                  </m:oMath>
                </a14:m>
                <a:r>
                  <a:rPr lang="en-US" dirty="0">
                    <a:latin typeface="Arial" charset="0"/>
                  </a:rPr>
                  <a:t> </a:t>
                </a:r>
                <a:r>
                  <a:rPr lang="en-US" dirty="0" smtClean="0">
                    <a:latin typeface="Arial" charset="0"/>
                  </a:rPr>
                  <a:t>: </a:t>
                </a:r>
                <a:r>
                  <a:rPr lang="en-US" dirty="0">
                    <a:latin typeface="Arial" charset="0"/>
                  </a:rPr>
                  <a:t>chip </a:t>
                </a:r>
                <a:r>
                  <a:rPr lang="en-US" dirty="0" smtClean="0">
                    <a:latin typeface="Arial" charset="0"/>
                  </a:rPr>
                  <a:t>width</a:t>
                </a:r>
                <a:endParaRPr lang="en-US" kern="0" dirty="0"/>
              </a:p>
              <a:p>
                <a:pPr defTabSz="914400"/>
                <a:endParaRPr lang="en-US" kern="0" dirty="0"/>
              </a:p>
              <a:p>
                <a:pPr defTabSz="914400"/>
                <a:endParaRPr lang="de-DE" kern="0" dirty="0" smtClean="0"/>
              </a:p>
              <a:p>
                <a:pPr defTabSz="914400"/>
                <a:endParaRPr lang="de-DE" kern="0" dirty="0"/>
              </a:p>
            </p:txBody>
          </p:sp>
        </mc:Choice>
        <mc:Fallback xmlns="">
          <p:sp>
            <p:nvSpPr>
              <p:cNvPr id="30" name="Inhaltsplatzhalter 1"/>
              <p:cNvSpPr txBox="1">
                <a:spLocks noRot="1" noChangeAspect="1" noMove="1" noResize="1" noEditPoints="1" noAdjustHandles="1" noChangeArrowheads="1" noChangeShapeType="1" noTextEdit="1"/>
              </p:cNvSpPr>
              <p:nvPr/>
            </p:nvSpPr>
            <p:spPr>
              <a:xfrm>
                <a:off x="217486" y="909544"/>
                <a:ext cx="4401750" cy="4312271"/>
              </a:xfrm>
              <a:prstGeom prst="rect">
                <a:avLst/>
              </a:prstGeom>
              <a:blipFill rotWithShape="1">
                <a:blip r:embed="rId5"/>
                <a:stretch>
                  <a:fillRect t="-1695"/>
                </a:stretch>
              </a:blipFill>
            </p:spPr>
            <p:txBody>
              <a:bodyPr/>
              <a:lstStyle/>
              <a:p>
                <a:r>
                  <a:rPr lang="de-DE">
                    <a:noFill/>
                  </a:rPr>
                  <a:t> </a:t>
                </a:r>
              </a:p>
            </p:txBody>
          </p:sp>
        </mc:Fallback>
      </mc:AlternateContent>
    </p:spTree>
    <p:extLst>
      <p:ext uri="{BB962C8B-B14F-4D97-AF65-F5344CB8AC3E}">
        <p14:creationId xmlns:p14="http://schemas.microsoft.com/office/powerpoint/2010/main" val="1287848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8" action="ppaction://hlinksldjump"/>
          </p:cNvPr>
          <p:cNvSpPr/>
          <p:nvPr>
            <p:custDataLst>
              <p:tags r:id="rId2"/>
            </p:custDataLst>
          </p:nvPr>
        </p:nvSpPr>
        <p:spPr bwMode="auto">
          <a:xfrm>
            <a:off x="697792" y="4347531"/>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4" name="Rechteck 13">
            <a:hlinkClick r:id="rId18" action="ppaction://hlinksldjump"/>
          </p:cNvPr>
          <p:cNvSpPr/>
          <p:nvPr>
            <p:custDataLst>
              <p:tags r:id="rId3"/>
            </p:custDataLst>
          </p:nvPr>
        </p:nvSpPr>
        <p:spPr bwMode="auto">
          <a:xfrm>
            <a:off x="215900"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13" name="Rechteck 12">
            <a:hlinkClick r:id="rId19" action="ppaction://hlinksldjump"/>
          </p:cNvPr>
          <p:cNvSpPr/>
          <p:nvPr>
            <p:custDataLst>
              <p:tags r:id="rId4"/>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2" name="Rechteck 11">
            <a:hlinkClick r:id="rId19" action="ppaction://hlinksldjump"/>
          </p:cNvPr>
          <p:cNvSpPr/>
          <p:nvPr>
            <p:custDataLst>
              <p:tags r:id="rId5"/>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3.2</a:t>
            </a:r>
          </a:p>
        </p:txBody>
      </p:sp>
      <p:sp>
        <p:nvSpPr>
          <p:cNvPr id="11" name="Rechteck 10"/>
          <p:cNvSpPr/>
          <p:nvPr>
            <p:custDataLst>
              <p:tags r:id="rId6"/>
            </p:custDataLst>
          </p:nvPr>
        </p:nvSpPr>
        <p:spPr bwMode="auto">
          <a:xfrm>
            <a:off x="1179684" y="2953959"/>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0" name="Rechteck 9">
            <a:hlinkClick r:id="rId20" action="ppaction://hlinksldjump"/>
          </p:cNvPr>
          <p:cNvSpPr/>
          <p:nvPr>
            <p:custDataLst>
              <p:tags r:id="rId7"/>
            </p:custDataLst>
          </p:nvPr>
        </p:nvSpPr>
        <p:spPr bwMode="auto">
          <a:xfrm>
            <a:off x="1179684" y="2953959"/>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 </a:t>
            </a:r>
            <a:endParaRPr kumimoji="0" lang="de-DE" sz="1755" b="1" u="none" strike="noStrike" cap="none" normalizeH="0" baseline="0" smtClean="0">
              <a:ln>
                <a:noFill/>
              </a:ln>
              <a:effectLst/>
              <a:latin typeface="Arial"/>
            </a:endParaRPr>
          </a:p>
        </p:txBody>
      </p:sp>
      <p:sp>
        <p:nvSpPr>
          <p:cNvPr id="9" name="Rechteck 8">
            <a:hlinkClick r:id="rId20" action="ppaction://hlinksldjump"/>
          </p:cNvPr>
          <p:cNvSpPr/>
          <p:nvPr>
            <p:custDataLst>
              <p:tags r:id="rId8"/>
            </p:custDataLst>
          </p:nvPr>
        </p:nvSpPr>
        <p:spPr bwMode="auto">
          <a:xfrm>
            <a:off x="697792" y="2953959"/>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3.1</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1"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1"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2"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2"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
        <p:nvSpPr>
          <p:cNvPr id="18" name="Freeform 101"/>
          <p:cNvSpPr>
            <a:spLocks noEditPoints="1"/>
          </p:cNvSpPr>
          <p:nvPr/>
        </p:nvSpPr>
        <p:spPr bwMode="auto">
          <a:xfrm>
            <a:off x="8697416" y="222965"/>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932629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5138641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9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 </a:t>
            </a:r>
            <a:r>
              <a:rPr lang="en-US" dirty="0" smtClean="0"/>
              <a:t/>
            </a:r>
            <a:br>
              <a:rPr lang="en-US" dirty="0" smtClean="0"/>
            </a:br>
            <a:r>
              <a:rPr lang="en-US" dirty="0">
                <a:solidFill>
                  <a:schemeClr val="accent4"/>
                </a:solidFill>
              </a:rPr>
              <a:t>Temperature at tool tip [°</a:t>
            </a:r>
            <a:r>
              <a:rPr lang="en-US" dirty="0" smtClean="0">
                <a:solidFill>
                  <a:schemeClr val="accent4"/>
                </a:solidFill>
              </a:rPr>
              <a:t>C]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a:t>
            </a:r>
            <a:r>
              <a:rPr lang="en-US" dirty="0" err="1" smtClean="0">
                <a:solidFill>
                  <a:schemeClr val="accent4"/>
                </a:solidFill>
              </a:rPr>
              <a:t>h</a:t>
            </a:r>
            <a:r>
              <a:rPr lang="en-US" baseline="-25000" dirty="0" err="1"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m 15"/>
          <p:cNvGraphicFramePr>
            <a:graphicFrameLocks/>
          </p:cNvGraphicFramePr>
          <p:nvPr>
            <p:extLst>
              <p:ext uri="{D42A27DB-BD31-4B8C-83A1-F6EECF244321}">
                <p14:modId xmlns:p14="http://schemas.microsoft.com/office/powerpoint/2010/main" val="1777965209"/>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546688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1458078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51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a:t>Time and spatial varying thermal properties</a:t>
            </a:r>
            <a:r>
              <a:rPr lang="en-US" dirty="0" smtClean="0"/>
              <a:t/>
            </a:r>
            <a:br>
              <a:rPr lang="en-US" dirty="0" smtClean="0"/>
            </a:br>
            <a:r>
              <a:rPr lang="en-US" dirty="0" smtClean="0">
                <a:solidFill>
                  <a:schemeClr val="accent4"/>
                </a:solidFill>
              </a:rPr>
              <a:t>Internal energy in tool [Joule]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8" name="Diagramm 17"/>
          <p:cNvGraphicFramePr>
            <a:graphicFrameLocks/>
          </p:cNvGraphicFramePr>
          <p:nvPr>
            <p:extLst>
              <p:ext uri="{D42A27DB-BD31-4B8C-83A1-F6EECF244321}">
                <p14:modId xmlns:p14="http://schemas.microsoft.com/office/powerpoint/2010/main" val="277508250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2874069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7569902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53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9" name="Diagramm 8"/>
          <p:cNvGraphicFramePr>
            <a:graphicFrameLocks/>
          </p:cNvGraphicFramePr>
          <p:nvPr>
            <p:extLst>
              <p:ext uri="{D42A27DB-BD31-4B8C-83A1-F6EECF244321}">
                <p14:modId xmlns:p14="http://schemas.microsoft.com/office/powerpoint/2010/main" val="3596443726"/>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Heating rate of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1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131933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7575516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413"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257219275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carried away by chip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8"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084189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93049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482"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to the chip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0" name="Diagramm 9"/>
          <p:cNvGraphicFramePr>
            <a:graphicFrameLocks/>
          </p:cNvGraphicFramePr>
          <p:nvPr>
            <p:extLst>
              <p:ext uri="{D42A27DB-BD31-4B8C-83A1-F6EECF244321}">
                <p14:modId xmlns:p14="http://schemas.microsoft.com/office/powerpoint/2010/main" val="403456999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2"/>
    </p:custDataLst>
    <p:extLst>
      <p:ext uri="{BB962C8B-B14F-4D97-AF65-F5344CB8AC3E}">
        <p14:creationId xmlns:p14="http://schemas.microsoft.com/office/powerpoint/2010/main" val="415268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42546514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43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41904462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flux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690870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6080314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7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330004652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flux into the tool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 </a:t>
            </a:r>
            <a:r>
              <a:rPr lang="en-US" dirty="0" smtClean="0">
                <a:solidFill>
                  <a:schemeClr val="accent4"/>
                </a:solidFill>
              </a:rPr>
              <a:t> 2</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99947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0340443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50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7" name="Diagramm 6"/>
          <p:cNvGraphicFramePr>
            <a:graphicFrameLocks/>
          </p:cNvGraphicFramePr>
          <p:nvPr>
            <p:extLst>
              <p:ext uri="{D42A27DB-BD31-4B8C-83A1-F6EECF244321}">
                <p14:modId xmlns:p14="http://schemas.microsoft.com/office/powerpoint/2010/main" val="387351653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tool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2365694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hlinkClick r:id="rId12"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2"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13" action="ppaction://hlinksldjump"/>
          </p:cNvPr>
          <p:cNvSpPr/>
          <p:nvPr>
            <p:custDataLst>
              <p:tags r:id="rId6"/>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13" action="ppaction://hlinksldjump"/>
          </p:cNvPr>
          <p:cNvSpPr/>
          <p:nvPr>
            <p:custDataLst>
              <p:tags r:id="rId7"/>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14" action="ppaction://hlinksldjump"/>
          </p:cNvPr>
          <p:cNvSpPr/>
          <p:nvPr>
            <p:custDataLst>
              <p:tags r:id="rId8"/>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4" action="ppaction://hlinksldjump"/>
          </p:cNvPr>
          <p:cNvSpPr/>
          <p:nvPr>
            <p:custDataLst>
              <p:tags r:id="rId9"/>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0"/>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26368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3011542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45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113763106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flux into the workpiece [W]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3876640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4459136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525"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8" name="Diagramm 7"/>
          <p:cNvGraphicFramePr>
            <a:graphicFrameLocks/>
          </p:cNvGraphicFramePr>
          <p:nvPr>
            <p:extLst>
              <p:ext uri="{D42A27DB-BD31-4B8C-83A1-F6EECF244321}">
                <p14:modId xmlns:p14="http://schemas.microsoft.com/office/powerpoint/2010/main" val="3520357031"/>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into the workpiece for different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and h</a:t>
            </a:r>
            <a:r>
              <a:rPr lang="en-US" baseline="-25000" dirty="0" smtClean="0">
                <a:solidFill>
                  <a:schemeClr val="accent4"/>
                </a:solidFill>
              </a:rPr>
              <a:t>sp</a:t>
            </a:r>
            <a:endParaRPr lang="en-US" dirty="0">
              <a:solidFill>
                <a:schemeClr val="accent4"/>
              </a:solidFill>
            </a:endParaRPr>
          </a:p>
        </p:txBody>
      </p:sp>
      <p:sp>
        <p:nvSpPr>
          <p:cNvPr id="6"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88563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8350890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55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6" name="Diagramm 5"/>
          <p:cNvGraphicFramePr>
            <a:graphicFrameLocks/>
          </p:cNvGraphicFramePr>
          <p:nvPr>
            <p:extLst>
              <p:ext uri="{D42A27DB-BD31-4B8C-83A1-F6EECF244321}">
                <p14:modId xmlns:p14="http://schemas.microsoft.com/office/powerpoint/2010/main" val="2148516630"/>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Friction coefficient µ for </a:t>
            </a:r>
            <a:r>
              <a:rPr lang="en-US" dirty="0">
                <a:solidFill>
                  <a:schemeClr val="accent4"/>
                </a:solidFill>
              </a:rPr>
              <a:t>different </a:t>
            </a:r>
            <a:r>
              <a:rPr lang="en-US" dirty="0" err="1">
                <a:solidFill>
                  <a:schemeClr val="accent4"/>
                </a:solidFill>
              </a:rPr>
              <a:t>v</a:t>
            </a:r>
            <a:r>
              <a:rPr lang="en-US" baseline="-25000" dirty="0" err="1">
                <a:solidFill>
                  <a:schemeClr val="accent4"/>
                </a:solidFill>
              </a:rPr>
              <a:t>c</a:t>
            </a:r>
            <a:r>
              <a:rPr lang="en-US" dirty="0">
                <a:solidFill>
                  <a:schemeClr val="accent4"/>
                </a:solidFill>
              </a:rPr>
              <a:t> and h</a:t>
            </a:r>
            <a:r>
              <a:rPr lang="en-US" baseline="-25000" dirty="0">
                <a:solidFill>
                  <a:schemeClr val="accent4"/>
                </a:solidFill>
              </a:rPr>
              <a:t>sp</a:t>
            </a:r>
            <a:endParaRPr lang="en-US" dirty="0">
              <a:solidFill>
                <a:schemeClr val="accent4"/>
              </a:solidFill>
            </a:endParaRPr>
          </a:p>
        </p:txBody>
      </p:sp>
      <p:sp>
        <p:nvSpPr>
          <p:cNvPr id="23"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4093750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5967800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394"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7" name="Diagramm 16"/>
          <p:cNvGraphicFramePr>
            <a:graphicFrameLocks/>
          </p:cNvGraphicFramePr>
          <p:nvPr>
            <p:extLst>
              <p:ext uri="{D42A27DB-BD31-4B8C-83A1-F6EECF244321}">
                <p14:modId xmlns:p14="http://schemas.microsoft.com/office/powerpoint/2010/main" val="335649725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12" name="Textfeld 11"/>
          <p:cNvSpPr txBox="1"/>
          <p:nvPr/>
        </p:nvSpPr>
        <p:spPr>
          <a:xfrm>
            <a:off x="1243447" y="4711874"/>
            <a:ext cx="1503784" cy="369332"/>
          </a:xfrm>
          <a:prstGeom prst="rect">
            <a:avLst/>
          </a:prstGeom>
          <a:noFill/>
        </p:spPr>
        <p:txBody>
          <a:bodyPr wrap="square" rtlCol="0">
            <a:spAutoFit/>
          </a:bodyPr>
          <a:lstStyle/>
          <a:p>
            <a:pPr algn="ctr"/>
            <a:r>
              <a:rPr lang="en-US" dirty="0" smtClean="0"/>
              <a:t>Work piece</a:t>
            </a:r>
            <a:endParaRPr lang="en-US" dirty="0"/>
          </a:p>
        </p:txBody>
      </p:sp>
      <p:sp>
        <p:nvSpPr>
          <p:cNvPr id="11" name="Textfeld 10"/>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3" name="Textfeld 12"/>
          <p:cNvSpPr txBox="1"/>
          <p:nvPr/>
        </p:nvSpPr>
        <p:spPr>
          <a:xfrm>
            <a:off x="1527287" y="270892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9720" y="123175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1679" y="836712"/>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bwMode="auto">
          <a:xfrm>
            <a:off x="1892660" y="12603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7" name="Gerade Verbindung 6"/>
          <p:cNvCxnSpPr/>
          <p:nvPr/>
        </p:nvCxnSpPr>
        <p:spPr bwMode="auto">
          <a:xfrm flipV="1">
            <a:off x="2453452" y="2233174"/>
            <a:ext cx="0" cy="36773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Rechteck 17"/>
          <p:cNvSpPr/>
          <p:nvPr/>
        </p:nvSpPr>
        <p:spPr bwMode="auto">
          <a:xfrm>
            <a:off x="8604619" y="8752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9" name="Gerade Verbindung 18"/>
          <p:cNvCxnSpPr/>
          <p:nvPr/>
        </p:nvCxnSpPr>
        <p:spPr bwMode="auto">
          <a:xfrm flipV="1">
            <a:off x="9254862" y="185874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1637294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03060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3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smtClean="0"/>
              <a:t>Temperature distribution for orthogonal cutting</a:t>
            </a:r>
            <a:r>
              <a:rPr lang="en-US" dirty="0"/>
              <a:t/>
            </a:r>
            <a:br>
              <a:rPr lang="en-US" dirty="0"/>
            </a:br>
            <a:r>
              <a:rPr lang="en-US" dirty="0" smtClean="0">
                <a:solidFill>
                  <a:schemeClr val="accent4"/>
                </a:solidFill>
              </a:rPr>
              <a:t>Temperature distribution </a:t>
            </a:r>
            <a:r>
              <a:rPr lang="en-US" dirty="0">
                <a:solidFill>
                  <a:schemeClr val="accent4"/>
                </a:solidFill>
              </a:rPr>
              <a:t>for h</a:t>
            </a:r>
            <a:r>
              <a:rPr lang="en-US" baseline="-25000" dirty="0">
                <a:solidFill>
                  <a:schemeClr val="accent4"/>
                </a:solidFill>
              </a:rPr>
              <a:t>sp</a:t>
            </a:r>
            <a:r>
              <a:rPr lang="en-US" dirty="0">
                <a:solidFill>
                  <a:schemeClr val="accent4"/>
                </a:solidFill>
              </a:rPr>
              <a:t> = 200 µm, </a:t>
            </a:r>
            <a:r>
              <a:rPr lang="en-US" dirty="0" err="1">
                <a:solidFill>
                  <a:schemeClr val="accent4"/>
                </a:solidFill>
              </a:rPr>
              <a:t>v</a:t>
            </a:r>
            <a:r>
              <a:rPr lang="en-US" baseline="-25000" dirty="0" err="1">
                <a:solidFill>
                  <a:schemeClr val="accent4"/>
                </a:solidFill>
              </a:rPr>
              <a:t>c</a:t>
            </a:r>
            <a:r>
              <a:rPr lang="en-US" dirty="0">
                <a:solidFill>
                  <a:schemeClr val="accent4"/>
                </a:solidFill>
              </a:rPr>
              <a:t> = 100 m/min</a:t>
            </a:r>
            <a:endParaRPr lang="en-US" dirty="0"/>
          </a:p>
        </p:txBody>
      </p:sp>
      <p:sp>
        <p:nvSpPr>
          <p:cNvPr id="12"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10" name="Textfeld 9"/>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6" name="Textfeld 15"/>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7" name="Textfeld 16"/>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8" name="Textfeld 17"/>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19" name="Textfeld 18"/>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0" name="Diagramm 19"/>
          <p:cNvGraphicFramePr>
            <a:graphicFrameLocks/>
          </p:cNvGraphicFramePr>
          <p:nvPr>
            <p:extLst>
              <p:ext uri="{D42A27DB-BD31-4B8C-83A1-F6EECF244321}">
                <p14:modId xmlns:p14="http://schemas.microsoft.com/office/powerpoint/2010/main" val="2808235451"/>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2" name="Diagramm 21"/>
          <p:cNvGraphicFramePr>
            <a:graphicFrameLocks/>
          </p:cNvGraphicFramePr>
          <p:nvPr>
            <p:extLst>
              <p:ext uri="{D42A27DB-BD31-4B8C-83A1-F6EECF244321}">
                <p14:modId xmlns:p14="http://schemas.microsoft.com/office/powerpoint/2010/main" val="1746805213"/>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5209403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713916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25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3" name="Diagramm 12"/>
          <p:cNvGraphicFramePr>
            <a:graphicFrameLocks/>
          </p:cNvGraphicFramePr>
          <p:nvPr>
            <p:extLst>
              <p:ext uri="{D42A27DB-BD31-4B8C-83A1-F6EECF244321}">
                <p14:modId xmlns:p14="http://schemas.microsoft.com/office/powerpoint/2010/main" val="1119320318"/>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200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8340" y="10429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243447" y="4711874"/>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7" name="Textfeld 16"/>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4" name="Rechteck 13"/>
          <p:cNvSpPr/>
          <p:nvPr/>
        </p:nvSpPr>
        <p:spPr bwMode="auto">
          <a:xfrm>
            <a:off x="8604619" y="81559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54862" y="1791611"/>
            <a:ext cx="0" cy="242125"/>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0"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2227" y="78701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eck 21"/>
          <p:cNvSpPr/>
          <p:nvPr/>
        </p:nvSpPr>
        <p:spPr bwMode="auto">
          <a:xfrm>
            <a:off x="4071069" y="106992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4721312" y="205344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255494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9262638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6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smtClean="0">
                <a:solidFill>
                  <a:schemeClr val="accent4"/>
                </a:solidFill>
              </a:rPr>
              <a:t>Temperature distribution for h</a:t>
            </a:r>
            <a:r>
              <a:rPr lang="en-US" kern="0" baseline="-25000" dirty="0" smtClean="0">
                <a:solidFill>
                  <a:schemeClr val="accent4"/>
                </a:solidFill>
              </a:rPr>
              <a:t>sp</a:t>
            </a:r>
            <a:r>
              <a:rPr lang="en-US" kern="0" dirty="0" smtClean="0">
                <a:solidFill>
                  <a:schemeClr val="accent4"/>
                </a:solidFill>
              </a:rPr>
              <a:t> = 200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2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10" name="Textfeld 9"/>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feld 16"/>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8" name="Textfeld 17"/>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21" name="Textfeld 20"/>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2" name="Textfeld 21"/>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3" name="Textfeld 22"/>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4" name="Textfeld 23"/>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5" name="Diagramm 24"/>
          <p:cNvGraphicFramePr>
            <a:graphicFrameLocks/>
          </p:cNvGraphicFramePr>
          <p:nvPr>
            <p:extLst>
              <p:ext uri="{D42A27DB-BD31-4B8C-83A1-F6EECF244321}">
                <p14:modId xmlns:p14="http://schemas.microsoft.com/office/powerpoint/2010/main" val="1464448053"/>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Diagramm 25"/>
          <p:cNvGraphicFramePr>
            <a:graphicFrameLocks/>
          </p:cNvGraphicFramePr>
          <p:nvPr>
            <p:extLst>
              <p:ext uri="{D42A27DB-BD31-4B8C-83A1-F6EECF244321}">
                <p14:modId xmlns:p14="http://schemas.microsoft.com/office/powerpoint/2010/main" val="2563503431"/>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8858938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136588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178"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1" name="Diagramm 10"/>
          <p:cNvGraphicFramePr>
            <a:graphicFrameLocks/>
          </p:cNvGraphicFramePr>
          <p:nvPr>
            <p:extLst>
              <p:ext uri="{D42A27DB-BD31-4B8C-83A1-F6EECF244321}">
                <p14:modId xmlns:p14="http://schemas.microsoft.com/office/powerpoint/2010/main" val="363717965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0"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2349" y="71957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711874"/>
            <a:ext cx="936104" cy="369332"/>
          </a:xfrm>
          <a:prstGeom prst="rect">
            <a:avLst/>
          </a:prstGeom>
          <a:noFill/>
        </p:spPr>
        <p:txBody>
          <a:bodyPr wrap="square" rtlCol="0">
            <a:spAutoFit/>
          </a:bodyPr>
          <a:lstStyle/>
          <a:p>
            <a:pPr algn="ctr"/>
            <a:r>
              <a:rPr lang="en-US" dirty="0" smtClean="0"/>
              <a:t>Tool</a:t>
            </a:r>
            <a:endParaRPr lang="en-US" dirty="0"/>
          </a:p>
        </p:txBody>
      </p:sp>
      <p:sp>
        <p:nvSpPr>
          <p:cNvPr id="14" name="Textfeld 13"/>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2028360"/>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1804526" y="1129451"/>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2454769" y="2112972"/>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1797" y="1110813"/>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hteck 22"/>
          <p:cNvSpPr/>
          <p:nvPr/>
        </p:nvSpPr>
        <p:spPr bwMode="auto">
          <a:xfrm>
            <a:off x="8589404" y="73821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4" name="Gerade Verbindung 23"/>
          <p:cNvCxnSpPr/>
          <p:nvPr/>
        </p:nvCxnSpPr>
        <p:spPr bwMode="auto">
          <a:xfrm flipV="1">
            <a:off x="9239647" y="1721736"/>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15758267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0116670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85"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100 m/min</a:t>
            </a:r>
            <a:endParaRPr lang="en-US" kern="0" dirty="0"/>
          </a:p>
        </p:txBody>
      </p:sp>
      <p:sp>
        <p:nvSpPr>
          <p:cNvPr id="6"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feld 8"/>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10" name="Textfeld 9"/>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1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feld 16"/>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8" name="Textfeld 17"/>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9" name="Textfeld 18"/>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0" name="Textfeld 19"/>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1" name="Textfeld 20"/>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2" name="Textfeld 21"/>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3" name="Diagramm 22"/>
          <p:cNvGraphicFramePr>
            <a:graphicFrameLocks/>
          </p:cNvGraphicFramePr>
          <p:nvPr>
            <p:extLst>
              <p:ext uri="{D42A27DB-BD31-4B8C-83A1-F6EECF244321}">
                <p14:modId xmlns:p14="http://schemas.microsoft.com/office/powerpoint/2010/main" val="1050459905"/>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4" name="Diagramm 23"/>
          <p:cNvGraphicFramePr>
            <a:graphicFrameLocks/>
          </p:cNvGraphicFramePr>
          <p:nvPr>
            <p:extLst>
              <p:ext uri="{D42A27DB-BD31-4B8C-83A1-F6EECF244321}">
                <p14:modId xmlns:p14="http://schemas.microsoft.com/office/powerpoint/2010/main" val="548588362"/>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290507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34641951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271"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2" name="Diagramm 11"/>
          <p:cNvGraphicFramePr>
            <a:graphicFrameLocks/>
          </p:cNvGraphicFramePr>
          <p:nvPr>
            <p:extLst>
              <p:ext uri="{D42A27DB-BD31-4B8C-83A1-F6EECF244321}">
                <p14:modId xmlns:p14="http://schemas.microsoft.com/office/powerpoint/2010/main" val="50303267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300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6780" y="985588"/>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feld 12"/>
          <p:cNvSpPr txBox="1"/>
          <p:nvPr/>
        </p:nvSpPr>
        <p:spPr>
          <a:xfrm>
            <a:off x="1243447" y="4823864"/>
            <a:ext cx="1503784" cy="369332"/>
          </a:xfrm>
          <a:prstGeom prst="rect">
            <a:avLst/>
          </a:prstGeom>
          <a:noFill/>
        </p:spPr>
        <p:txBody>
          <a:bodyPr wrap="square" rtlCol="0">
            <a:spAutoFit/>
          </a:bodyPr>
          <a:lstStyle/>
          <a:p>
            <a:pPr algn="ctr"/>
            <a:r>
              <a:rPr lang="en-US" dirty="0" smtClean="0"/>
              <a:t>Work piece</a:t>
            </a:r>
            <a:endParaRPr lang="en-US" dirty="0"/>
          </a:p>
        </p:txBody>
      </p:sp>
      <p:sp>
        <p:nvSpPr>
          <p:cNvPr id="15" name="Textfeld 14"/>
          <p:cNvSpPr txBox="1"/>
          <p:nvPr/>
        </p:nvSpPr>
        <p:spPr>
          <a:xfrm>
            <a:off x="1527287" y="3681028"/>
            <a:ext cx="936104" cy="369332"/>
          </a:xfrm>
          <a:prstGeom prst="rect">
            <a:avLst/>
          </a:prstGeom>
          <a:noFill/>
        </p:spPr>
        <p:txBody>
          <a:bodyPr wrap="square" rtlCol="0">
            <a:spAutoFit/>
          </a:bodyPr>
          <a:lstStyle/>
          <a:p>
            <a:pPr algn="ctr"/>
            <a:r>
              <a:rPr lang="en-US" dirty="0" smtClean="0"/>
              <a:t>Tool</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663556"/>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647077"/>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Rechteck 18"/>
          <p:cNvSpPr/>
          <p:nvPr/>
        </p:nvSpPr>
        <p:spPr bwMode="auto">
          <a:xfrm>
            <a:off x="4069026" y="101201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4719269" y="199553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6675" y="639314"/>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344496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hlinkClick r:id="rId14"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0" name="Rechteck 9">
            <a:hlinkClick r:id="rId14"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9" name="Rechteck 8">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8" name="Rechteck 7">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7" name="Rechteck 6">
            <a:hlinkClick r:id="rId15" action="ppaction://hlinksldjump"/>
          </p:cNvPr>
          <p:cNvSpPr/>
          <p:nvPr>
            <p:custDataLst>
              <p:tags r:id="rId6"/>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6" name="Rechteck 5">
            <a:hlinkClick r:id="rId15" action="ppaction://hlinksldjump"/>
          </p:cNvPr>
          <p:cNvSpPr/>
          <p:nvPr>
            <p:custDataLst>
              <p:tags r:id="rId7"/>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5" name="Rechteck 4"/>
          <p:cNvSpPr/>
          <p:nvPr>
            <p:custDataLst>
              <p:tags r:id="rId8"/>
            </p:custDataLst>
          </p:nvPr>
        </p:nvSpPr>
        <p:spPr bwMode="auto">
          <a:xfrm>
            <a:off x="697792" y="863600"/>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4" name="Rechteck 3">
            <a:hlinkClick r:id="rId16" action="ppaction://hlinksldjump"/>
          </p:cNvPr>
          <p:cNvSpPr/>
          <p:nvPr>
            <p:custDataLst>
              <p:tags r:id="rId9"/>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6" action="ppaction://hlinksldjump"/>
          </p:cNvPr>
          <p:cNvSpPr/>
          <p:nvPr>
            <p:custDataLst>
              <p:tags r:id="rId10"/>
            </p:custDataLst>
          </p:nvPr>
        </p:nvSpPr>
        <p:spPr bwMode="auto">
          <a:xfrm>
            <a:off x="215900" y="863600"/>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1"/>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36210993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300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3"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feld 7"/>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9" name="Textfeld 8"/>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Diagramm 15"/>
          <p:cNvGraphicFramePr>
            <a:graphicFrameLocks/>
          </p:cNvGraphicFramePr>
          <p:nvPr>
            <p:extLst>
              <p:ext uri="{D42A27DB-BD31-4B8C-83A1-F6EECF244321}">
                <p14:modId xmlns:p14="http://schemas.microsoft.com/office/powerpoint/2010/main" val="61693226"/>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feld 16"/>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20" name="Textfeld 19"/>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21" name="Textfeld 20"/>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2" name="Textfeld 21"/>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3" name="Textfeld 22"/>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4" name="Textfeld 23"/>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graphicFrame>
        <p:nvGraphicFramePr>
          <p:cNvPr id="25" name="Diagramm 24"/>
          <p:cNvGraphicFramePr>
            <a:graphicFrameLocks/>
          </p:cNvGraphicFramePr>
          <p:nvPr>
            <p:extLst>
              <p:ext uri="{D42A27DB-BD31-4B8C-83A1-F6EECF244321}">
                <p14:modId xmlns:p14="http://schemas.microsoft.com/office/powerpoint/2010/main" val="4099940905"/>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75717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9079061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20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100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31" name="Diagramm 30"/>
          <p:cNvGraphicFramePr>
            <a:graphicFrameLocks/>
          </p:cNvGraphicFramePr>
          <p:nvPr>
            <p:extLst>
              <p:ext uri="{D42A27DB-BD31-4B8C-83A1-F6EECF244321}">
                <p14:modId xmlns:p14="http://schemas.microsoft.com/office/powerpoint/2010/main" val="2518443360"/>
              </p:ext>
            </p:extLst>
          </p:nvPr>
        </p:nvGraphicFramePr>
        <p:xfrm>
          <a:off x="246000" y="883800"/>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feld 16"/>
          <p:cNvSpPr txBox="1"/>
          <p:nvPr/>
        </p:nvSpPr>
        <p:spPr>
          <a:xfrm>
            <a:off x="1516186" y="4639198"/>
            <a:ext cx="936104" cy="369332"/>
          </a:xfrm>
          <a:prstGeom prst="rect">
            <a:avLst/>
          </a:prstGeom>
          <a:noFill/>
        </p:spPr>
        <p:txBody>
          <a:bodyPr wrap="square" rtlCol="0">
            <a:spAutoFit/>
          </a:bodyPr>
          <a:lstStyle/>
          <a:p>
            <a:pPr algn="ctr"/>
            <a:r>
              <a:rPr lang="en-US" dirty="0" smtClean="0"/>
              <a:t>Tool</a:t>
            </a:r>
            <a:endParaRPr lang="en-US" dirty="0"/>
          </a:p>
        </p:txBody>
      </p:sp>
      <p:sp>
        <p:nvSpPr>
          <p:cNvPr id="16" name="Textfeld 15"/>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8" name="Textfeld 17"/>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9" name="Rechteck 18"/>
          <p:cNvSpPr/>
          <p:nvPr/>
        </p:nvSpPr>
        <p:spPr bwMode="auto">
          <a:xfrm>
            <a:off x="7995530" y="1048774"/>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0" name="Gerade Verbindung 19"/>
          <p:cNvCxnSpPr/>
          <p:nvPr/>
        </p:nvCxnSpPr>
        <p:spPr bwMode="auto">
          <a:xfrm flipV="1">
            <a:off x="8645773" y="2032295"/>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Rechteck 20"/>
          <p:cNvSpPr/>
          <p:nvPr/>
        </p:nvSpPr>
        <p:spPr bwMode="auto">
          <a:xfrm>
            <a:off x="4745628" y="1106950"/>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3" name="Gerade Verbindung 22"/>
          <p:cNvCxnSpPr/>
          <p:nvPr/>
        </p:nvCxnSpPr>
        <p:spPr bwMode="auto">
          <a:xfrm flipV="1">
            <a:off x="5395871" y="2090471"/>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4" name="Picture 8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42862" y="1020535"/>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180" name="Picture 17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92960" y="1069150"/>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046748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1110708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99"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1" name="Diagramm 10"/>
          <p:cNvGraphicFramePr>
            <a:graphicFrameLocks/>
          </p:cNvGraphicFramePr>
          <p:nvPr>
            <p:extLst>
              <p:ext uri="{D42A27DB-BD31-4B8C-83A1-F6EECF244321}">
                <p14:modId xmlns:p14="http://schemas.microsoft.com/office/powerpoint/2010/main" val="150238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400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19"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0049"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2" name="Textfeld 11"/>
          <p:cNvSpPr txBox="1"/>
          <p:nvPr/>
        </p:nvSpPr>
        <p:spPr>
          <a:xfrm>
            <a:off x="1243447" y="3681028"/>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613034"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63277"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Rechteck 19"/>
          <p:cNvSpPr/>
          <p:nvPr/>
        </p:nvSpPr>
        <p:spPr bwMode="auto">
          <a:xfrm>
            <a:off x="4072778" y="109264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3021" y="2076169"/>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2741" y="10640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84131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790007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13"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1" name="Diagramm 20"/>
          <p:cNvGraphicFramePr>
            <a:graphicFrameLocks/>
          </p:cNvGraphicFramePr>
          <p:nvPr>
            <p:extLst>
              <p:ext uri="{D42A27DB-BD31-4B8C-83A1-F6EECF244321}">
                <p14:modId xmlns:p14="http://schemas.microsoft.com/office/powerpoint/2010/main" val="1647935458"/>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6"/>
          </a:graphicData>
        </a:graphic>
      </p:graphicFrame>
      <p:sp>
        <p:nvSpPr>
          <p:cNvPr id="6"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[1/2]</a:t>
            </a:r>
            <a:endParaRPr lang="en-US" kern="0" dirty="0"/>
          </a:p>
        </p:txBody>
      </p:sp>
      <p:sp>
        <p:nvSpPr>
          <p:cNvPr id="7"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11" name="Textfeld 10"/>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3915246042"/>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15" name="Textfeld 14"/>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6" name="Textfeld 15"/>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7" name="Textfeld 16"/>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8" name="Textfeld 17"/>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19" name="Textfeld 18"/>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0" name="Textfeld 19"/>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spTree>
    <p:extLst>
      <p:ext uri="{BB962C8B-B14F-4D97-AF65-F5344CB8AC3E}">
        <p14:creationId xmlns:p14="http://schemas.microsoft.com/office/powerpoint/2010/main" val="4223001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38661268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33"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4" name="Diagramm 23"/>
          <p:cNvGraphicFramePr>
            <a:graphicFrameLocks/>
          </p:cNvGraphicFramePr>
          <p:nvPr>
            <p:extLst>
              <p:ext uri="{D42A27DB-BD31-4B8C-83A1-F6EECF244321}">
                <p14:modId xmlns:p14="http://schemas.microsoft.com/office/powerpoint/2010/main" val="2267810945"/>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6"/>
          </a:graphicData>
        </a:graphic>
      </p:graphicFrame>
      <p:sp>
        <p:nvSpPr>
          <p:cNvPr id="8"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400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 [2/2]</a:t>
            </a:r>
            <a:endParaRPr lang="en-US" kern="0" dirty="0"/>
          </a:p>
        </p:txBody>
      </p:sp>
      <p:sp>
        <p:nvSpPr>
          <p:cNvPr id="9"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675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feld 10"/>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pic>
        <p:nvPicPr>
          <p:cNvPr id="6758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feld 11"/>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graphicFrame>
        <p:nvGraphicFramePr>
          <p:cNvPr id="19" name="Diagramm 18"/>
          <p:cNvGraphicFramePr>
            <a:graphicFrameLocks/>
          </p:cNvGraphicFramePr>
          <p:nvPr>
            <p:extLst>
              <p:ext uri="{D42A27DB-BD31-4B8C-83A1-F6EECF244321}">
                <p14:modId xmlns:p14="http://schemas.microsoft.com/office/powerpoint/2010/main" val="336231161"/>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20" name="Textfeld 19"/>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21" name="Textfeld 20"/>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22" name="Textfeld 21"/>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23" name="Textfeld 22"/>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sp>
        <p:nvSpPr>
          <p:cNvPr id="4" name="Textfeld 3"/>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5" name="Textfeld 24"/>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Tree>
    <p:extLst>
      <p:ext uri="{BB962C8B-B14F-4D97-AF65-F5344CB8AC3E}">
        <p14:creationId xmlns:p14="http://schemas.microsoft.com/office/powerpoint/2010/main" val="4553432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3"/>
            </p:custDataLst>
            <p:extLst>
              <p:ext uri="{D42A27DB-BD31-4B8C-83A1-F6EECF244321}">
                <p14:modId xmlns:p14="http://schemas.microsoft.com/office/powerpoint/2010/main" val="2286142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31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3" name="Diagramm 12"/>
          <p:cNvGraphicFramePr>
            <a:graphicFrameLocks/>
          </p:cNvGraphicFramePr>
          <p:nvPr>
            <p:extLst>
              <p:ext uri="{D42A27DB-BD31-4B8C-83A1-F6EECF244321}">
                <p14:modId xmlns:p14="http://schemas.microsoft.com/office/powerpoint/2010/main" val="3528464244"/>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p:cNvSpPr>
            <a:spLocks noGrp="1"/>
          </p:cNvSpPr>
          <p:nvPr>
            <p:ph type="title"/>
            <p:custDataLst>
              <p:tags r:id="rId4"/>
            </p:custDataLst>
          </p:nvPr>
        </p:nvSpPr>
        <p:spPr/>
        <p:txBody>
          <a:bodyPr/>
          <a:lstStyle/>
          <a:p>
            <a:r>
              <a:rPr lang="en-US" dirty="0" smtClean="0"/>
              <a:t>Time and spatial varying thermal properties </a:t>
            </a:r>
            <a:br>
              <a:rPr lang="en-US" dirty="0" smtClean="0"/>
            </a:br>
            <a:r>
              <a:rPr lang="en-US" dirty="0" smtClean="0">
                <a:solidFill>
                  <a:schemeClr val="accent4"/>
                </a:solidFill>
              </a:rPr>
              <a:t>Heat partition ratios for h</a:t>
            </a:r>
            <a:r>
              <a:rPr lang="en-US" baseline="-25000" dirty="0" smtClean="0">
                <a:solidFill>
                  <a:schemeClr val="accent4"/>
                </a:solidFill>
              </a:rPr>
              <a:t>sp</a:t>
            </a:r>
            <a:r>
              <a:rPr lang="en-US" dirty="0" smtClean="0">
                <a:solidFill>
                  <a:schemeClr val="accent4"/>
                </a:solidFill>
              </a:rPr>
              <a:t> = 500 µm, </a:t>
            </a:r>
            <a:r>
              <a:rPr lang="en-US" dirty="0" err="1" smtClean="0">
                <a:solidFill>
                  <a:schemeClr val="accent4"/>
                </a:solidFill>
              </a:rPr>
              <a:t>v</a:t>
            </a:r>
            <a:r>
              <a:rPr lang="en-US" baseline="-25000" dirty="0" err="1" smtClean="0">
                <a:solidFill>
                  <a:schemeClr val="accent4"/>
                </a:solidFill>
              </a:rPr>
              <a:t>c</a:t>
            </a:r>
            <a:r>
              <a:rPr lang="en-US" dirty="0" smtClean="0">
                <a:solidFill>
                  <a:schemeClr val="accent4"/>
                </a:solidFill>
              </a:rPr>
              <a:t> = 150 m/min</a:t>
            </a:r>
            <a:endParaRPr lang="en-US" dirty="0">
              <a:solidFill>
                <a:schemeClr val="accent4"/>
              </a:solidFill>
            </a:endParaRPr>
          </a:p>
        </p:txBody>
      </p:sp>
      <p:sp>
        <p:nvSpPr>
          <p:cNvPr id="22" name="Freeform 62"/>
          <p:cNvSpPr>
            <a:spLocks noEditPoints="1"/>
          </p:cNvSpPr>
          <p:nvPr/>
        </p:nvSpPr>
        <p:spPr bwMode="auto">
          <a:xfrm>
            <a:off x="9057456" y="188640"/>
            <a:ext cx="450674" cy="450674"/>
          </a:xfrm>
          <a:custGeom>
            <a:avLst/>
            <a:gdLst>
              <a:gd name="T0" fmla="*/ 32 w 484"/>
              <a:gd name="T1" fmla="*/ 364 h 484"/>
              <a:gd name="T2" fmla="*/ 0 w 484"/>
              <a:gd name="T3" fmla="*/ 242 h 484"/>
              <a:gd name="T4" fmla="*/ 32 w 484"/>
              <a:gd name="T5" fmla="*/ 121 h 484"/>
              <a:gd name="T6" fmla="*/ 120 w 484"/>
              <a:gd name="T7" fmla="*/ 33 h 484"/>
              <a:gd name="T8" fmla="*/ 242 w 484"/>
              <a:gd name="T9" fmla="*/ 0 h 484"/>
              <a:gd name="T10" fmla="*/ 363 w 484"/>
              <a:gd name="T11" fmla="*/ 33 h 484"/>
              <a:gd name="T12" fmla="*/ 451 w 484"/>
              <a:gd name="T13" fmla="*/ 121 h 484"/>
              <a:gd name="T14" fmla="*/ 484 w 484"/>
              <a:gd name="T15" fmla="*/ 242 h 484"/>
              <a:gd name="T16" fmla="*/ 451 w 484"/>
              <a:gd name="T17" fmla="*/ 364 h 484"/>
              <a:gd name="T18" fmla="*/ 363 w 484"/>
              <a:gd name="T19" fmla="*/ 452 h 484"/>
              <a:gd name="T20" fmla="*/ 242 w 484"/>
              <a:gd name="T21" fmla="*/ 484 h 484"/>
              <a:gd name="T22" fmla="*/ 120 w 484"/>
              <a:gd name="T23" fmla="*/ 452 h 484"/>
              <a:gd name="T24" fmla="*/ 32 w 484"/>
              <a:gd name="T25" fmla="*/ 364 h 484"/>
              <a:gd name="T26" fmla="*/ 93 w 484"/>
              <a:gd name="T27" fmla="*/ 156 h 484"/>
              <a:gd name="T28" fmla="*/ 70 w 484"/>
              <a:gd name="T29" fmla="*/ 242 h 484"/>
              <a:gd name="T30" fmla="*/ 93 w 484"/>
              <a:gd name="T31" fmla="*/ 328 h 484"/>
              <a:gd name="T32" fmla="*/ 156 w 484"/>
              <a:gd name="T33" fmla="*/ 391 h 484"/>
              <a:gd name="T34" fmla="*/ 242 w 484"/>
              <a:gd name="T35" fmla="*/ 414 h 484"/>
              <a:gd name="T36" fmla="*/ 328 w 484"/>
              <a:gd name="T37" fmla="*/ 391 h 484"/>
              <a:gd name="T38" fmla="*/ 390 w 484"/>
              <a:gd name="T39" fmla="*/ 328 h 484"/>
              <a:gd name="T40" fmla="*/ 413 w 484"/>
              <a:gd name="T41" fmla="*/ 242 h 484"/>
              <a:gd name="T42" fmla="*/ 390 w 484"/>
              <a:gd name="T43" fmla="*/ 156 h 484"/>
              <a:gd name="T44" fmla="*/ 328 w 484"/>
              <a:gd name="T45" fmla="*/ 94 h 484"/>
              <a:gd name="T46" fmla="*/ 242 w 484"/>
              <a:gd name="T47" fmla="*/ 71 h 484"/>
              <a:gd name="T48" fmla="*/ 156 w 484"/>
              <a:gd name="T49" fmla="*/ 94 h 484"/>
              <a:gd name="T50" fmla="*/ 93 w 484"/>
              <a:gd name="T51" fmla="*/ 156 h 484"/>
              <a:gd name="T52" fmla="*/ 161 w 484"/>
              <a:gd name="T53" fmla="*/ 273 h 484"/>
              <a:gd name="T54" fmla="*/ 161 w 484"/>
              <a:gd name="T55" fmla="*/ 252 h 484"/>
              <a:gd name="T56" fmla="*/ 164 w 484"/>
              <a:gd name="T57" fmla="*/ 245 h 484"/>
              <a:gd name="T58" fmla="*/ 171 w 484"/>
              <a:gd name="T59" fmla="*/ 242 h 484"/>
              <a:gd name="T60" fmla="*/ 242 w 484"/>
              <a:gd name="T61" fmla="*/ 242 h 484"/>
              <a:gd name="T62" fmla="*/ 242 w 484"/>
              <a:gd name="T63" fmla="*/ 131 h 484"/>
              <a:gd name="T64" fmla="*/ 245 w 484"/>
              <a:gd name="T65" fmla="*/ 124 h 484"/>
              <a:gd name="T66" fmla="*/ 252 w 484"/>
              <a:gd name="T67" fmla="*/ 121 h 484"/>
              <a:gd name="T68" fmla="*/ 272 w 484"/>
              <a:gd name="T69" fmla="*/ 121 h 484"/>
              <a:gd name="T70" fmla="*/ 279 w 484"/>
              <a:gd name="T71" fmla="*/ 124 h 484"/>
              <a:gd name="T72" fmla="*/ 282 w 484"/>
              <a:gd name="T73" fmla="*/ 131 h 484"/>
              <a:gd name="T74" fmla="*/ 282 w 484"/>
              <a:gd name="T75" fmla="*/ 273 h 484"/>
              <a:gd name="T76" fmla="*/ 279 w 484"/>
              <a:gd name="T77" fmla="*/ 280 h 484"/>
              <a:gd name="T78" fmla="*/ 272 w 484"/>
              <a:gd name="T79" fmla="*/ 283 h 484"/>
              <a:gd name="T80" fmla="*/ 171 w 484"/>
              <a:gd name="T81" fmla="*/ 283 h 484"/>
              <a:gd name="T82" fmla="*/ 164 w 484"/>
              <a:gd name="T83" fmla="*/ 280 h 484"/>
              <a:gd name="T84" fmla="*/ 161 w 484"/>
              <a:gd name="T85" fmla="*/ 27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4" h="484">
                <a:moveTo>
                  <a:pt x="32" y="364"/>
                </a:moveTo>
                <a:cubicBezTo>
                  <a:pt x="11" y="327"/>
                  <a:pt x="0" y="286"/>
                  <a:pt x="0" y="242"/>
                </a:cubicBezTo>
                <a:cubicBezTo>
                  <a:pt x="0" y="198"/>
                  <a:pt x="11" y="158"/>
                  <a:pt x="32" y="121"/>
                </a:cubicBezTo>
                <a:cubicBezTo>
                  <a:pt x="54" y="84"/>
                  <a:pt x="83" y="54"/>
                  <a:pt x="120" y="33"/>
                </a:cubicBezTo>
                <a:cubicBezTo>
                  <a:pt x="157" y="11"/>
                  <a:pt x="198" y="0"/>
                  <a:pt x="242" y="0"/>
                </a:cubicBezTo>
                <a:cubicBezTo>
                  <a:pt x="286" y="0"/>
                  <a:pt x="326" y="11"/>
                  <a:pt x="363" y="33"/>
                </a:cubicBezTo>
                <a:cubicBezTo>
                  <a:pt x="400" y="54"/>
                  <a:pt x="430" y="84"/>
                  <a:pt x="451" y="121"/>
                </a:cubicBezTo>
                <a:cubicBezTo>
                  <a:pt x="473" y="158"/>
                  <a:pt x="484" y="198"/>
                  <a:pt x="484" y="242"/>
                </a:cubicBezTo>
                <a:cubicBezTo>
                  <a:pt x="484" y="286"/>
                  <a:pt x="473" y="327"/>
                  <a:pt x="451" y="364"/>
                </a:cubicBezTo>
                <a:cubicBezTo>
                  <a:pt x="430" y="401"/>
                  <a:pt x="400" y="430"/>
                  <a:pt x="363" y="452"/>
                </a:cubicBezTo>
                <a:cubicBezTo>
                  <a:pt x="326" y="473"/>
                  <a:pt x="286" y="484"/>
                  <a:pt x="242" y="484"/>
                </a:cubicBezTo>
                <a:cubicBezTo>
                  <a:pt x="198" y="484"/>
                  <a:pt x="157" y="473"/>
                  <a:pt x="120" y="452"/>
                </a:cubicBezTo>
                <a:cubicBezTo>
                  <a:pt x="83" y="430"/>
                  <a:pt x="54" y="401"/>
                  <a:pt x="32" y="364"/>
                </a:cubicBezTo>
                <a:close/>
                <a:moveTo>
                  <a:pt x="93" y="156"/>
                </a:moveTo>
                <a:cubicBezTo>
                  <a:pt x="78" y="183"/>
                  <a:pt x="70" y="211"/>
                  <a:pt x="70" y="242"/>
                </a:cubicBezTo>
                <a:cubicBezTo>
                  <a:pt x="70" y="273"/>
                  <a:pt x="78" y="302"/>
                  <a:pt x="93" y="328"/>
                </a:cubicBezTo>
                <a:cubicBezTo>
                  <a:pt x="109" y="355"/>
                  <a:pt x="130" y="375"/>
                  <a:pt x="156" y="391"/>
                </a:cubicBezTo>
                <a:cubicBezTo>
                  <a:pt x="182" y="406"/>
                  <a:pt x="211" y="414"/>
                  <a:pt x="242" y="414"/>
                </a:cubicBezTo>
                <a:cubicBezTo>
                  <a:pt x="273" y="414"/>
                  <a:pt x="302" y="406"/>
                  <a:pt x="328" y="391"/>
                </a:cubicBezTo>
                <a:cubicBezTo>
                  <a:pt x="354" y="375"/>
                  <a:pt x="375" y="355"/>
                  <a:pt x="390" y="328"/>
                </a:cubicBezTo>
                <a:cubicBezTo>
                  <a:pt x="405" y="302"/>
                  <a:pt x="413" y="273"/>
                  <a:pt x="413" y="242"/>
                </a:cubicBezTo>
                <a:cubicBezTo>
                  <a:pt x="413" y="211"/>
                  <a:pt x="405" y="183"/>
                  <a:pt x="390" y="156"/>
                </a:cubicBezTo>
                <a:cubicBezTo>
                  <a:pt x="375" y="130"/>
                  <a:pt x="354" y="109"/>
                  <a:pt x="328" y="94"/>
                </a:cubicBezTo>
                <a:cubicBezTo>
                  <a:pt x="302" y="79"/>
                  <a:pt x="273" y="71"/>
                  <a:pt x="242" y="71"/>
                </a:cubicBezTo>
                <a:cubicBezTo>
                  <a:pt x="211" y="71"/>
                  <a:pt x="182" y="79"/>
                  <a:pt x="156" y="94"/>
                </a:cubicBezTo>
                <a:cubicBezTo>
                  <a:pt x="130" y="109"/>
                  <a:pt x="109" y="130"/>
                  <a:pt x="93" y="156"/>
                </a:cubicBezTo>
                <a:close/>
                <a:moveTo>
                  <a:pt x="161" y="273"/>
                </a:moveTo>
                <a:lnTo>
                  <a:pt x="161" y="252"/>
                </a:lnTo>
                <a:cubicBezTo>
                  <a:pt x="161" y="249"/>
                  <a:pt x="162" y="247"/>
                  <a:pt x="164" y="245"/>
                </a:cubicBezTo>
                <a:cubicBezTo>
                  <a:pt x="166" y="243"/>
                  <a:pt x="168" y="242"/>
                  <a:pt x="171" y="242"/>
                </a:cubicBezTo>
                <a:lnTo>
                  <a:pt x="242" y="242"/>
                </a:lnTo>
                <a:lnTo>
                  <a:pt x="242" y="131"/>
                </a:lnTo>
                <a:cubicBezTo>
                  <a:pt x="242" y="129"/>
                  <a:pt x="243" y="126"/>
                  <a:pt x="245" y="124"/>
                </a:cubicBezTo>
                <a:cubicBezTo>
                  <a:pt x="246" y="122"/>
                  <a:pt x="249" y="121"/>
                  <a:pt x="252" y="121"/>
                </a:cubicBezTo>
                <a:lnTo>
                  <a:pt x="272" y="121"/>
                </a:lnTo>
                <a:cubicBezTo>
                  <a:pt x="275" y="121"/>
                  <a:pt x="277" y="122"/>
                  <a:pt x="279" y="124"/>
                </a:cubicBezTo>
                <a:cubicBezTo>
                  <a:pt x="281" y="126"/>
                  <a:pt x="282" y="129"/>
                  <a:pt x="282" y="131"/>
                </a:cubicBezTo>
                <a:lnTo>
                  <a:pt x="282" y="273"/>
                </a:lnTo>
                <a:cubicBezTo>
                  <a:pt x="282" y="276"/>
                  <a:pt x="281" y="278"/>
                  <a:pt x="279" y="280"/>
                </a:cubicBezTo>
                <a:cubicBezTo>
                  <a:pt x="277" y="282"/>
                  <a:pt x="275" y="283"/>
                  <a:pt x="272" y="283"/>
                </a:cubicBezTo>
                <a:lnTo>
                  <a:pt x="171" y="283"/>
                </a:lnTo>
                <a:cubicBezTo>
                  <a:pt x="168" y="283"/>
                  <a:pt x="166" y="282"/>
                  <a:pt x="164" y="280"/>
                </a:cubicBezTo>
                <a:cubicBezTo>
                  <a:pt x="162" y="278"/>
                  <a:pt x="161" y="276"/>
                  <a:pt x="161" y="2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14" y="1978967"/>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1527287" y="4823864"/>
            <a:ext cx="936104" cy="369332"/>
          </a:xfrm>
          <a:prstGeom prst="rect">
            <a:avLst/>
          </a:prstGeom>
          <a:noFill/>
        </p:spPr>
        <p:txBody>
          <a:bodyPr wrap="square" rtlCol="0">
            <a:spAutoFit/>
          </a:bodyPr>
          <a:lstStyle/>
          <a:p>
            <a:pPr algn="ctr"/>
            <a:r>
              <a:rPr lang="en-US" dirty="0" smtClean="0"/>
              <a:t>Tool</a:t>
            </a:r>
            <a:endParaRPr lang="en-US" dirty="0"/>
          </a:p>
        </p:txBody>
      </p:sp>
      <p:sp>
        <p:nvSpPr>
          <p:cNvPr id="15" name="Textfeld 14"/>
          <p:cNvSpPr txBox="1"/>
          <p:nvPr/>
        </p:nvSpPr>
        <p:spPr>
          <a:xfrm>
            <a:off x="1243447" y="3603909"/>
            <a:ext cx="1503784" cy="369332"/>
          </a:xfrm>
          <a:prstGeom prst="rect">
            <a:avLst/>
          </a:prstGeom>
          <a:noFill/>
        </p:spPr>
        <p:txBody>
          <a:bodyPr wrap="square" rtlCol="0">
            <a:spAutoFit/>
          </a:bodyPr>
          <a:lstStyle/>
          <a:p>
            <a:pPr algn="ctr"/>
            <a:r>
              <a:rPr lang="en-US" dirty="0" smtClean="0"/>
              <a:t>Work piece</a:t>
            </a:r>
            <a:endParaRPr lang="en-US" dirty="0"/>
          </a:p>
        </p:txBody>
      </p:sp>
      <p:sp>
        <p:nvSpPr>
          <p:cNvPr id="16" name="Textfeld 15"/>
          <p:cNvSpPr txBox="1"/>
          <p:nvPr/>
        </p:nvSpPr>
        <p:spPr>
          <a:xfrm>
            <a:off x="1527287" y="1880828"/>
            <a:ext cx="936104" cy="369332"/>
          </a:xfrm>
          <a:prstGeom prst="rect">
            <a:avLst/>
          </a:prstGeom>
          <a:noFill/>
        </p:spPr>
        <p:txBody>
          <a:bodyPr wrap="square" rtlCol="0">
            <a:spAutoFit/>
          </a:bodyPr>
          <a:lstStyle/>
          <a:p>
            <a:pPr algn="ctr"/>
            <a:r>
              <a:rPr lang="en-US" dirty="0" smtClean="0">
                <a:solidFill>
                  <a:schemeClr val="tx2"/>
                </a:solidFill>
              </a:rPr>
              <a:t>Chip</a:t>
            </a:r>
            <a:endParaRPr lang="en-US" dirty="0">
              <a:solidFill>
                <a:schemeClr val="tx2"/>
              </a:solidFill>
            </a:endParaRPr>
          </a:p>
        </p:txBody>
      </p:sp>
      <p:sp>
        <p:nvSpPr>
          <p:cNvPr id="17" name="Rechteck 16"/>
          <p:cNvSpPr/>
          <p:nvPr/>
        </p:nvSpPr>
        <p:spPr bwMode="auto">
          <a:xfrm>
            <a:off x="8589404" y="1880828"/>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18" name="Gerade Verbindung 17"/>
          <p:cNvCxnSpPr/>
          <p:nvPr/>
        </p:nvCxnSpPr>
        <p:spPr bwMode="auto">
          <a:xfrm flipV="1">
            <a:off x="9239647" y="1594078"/>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0693" y="1848571"/>
            <a:ext cx="1453712" cy="108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hteck 19"/>
          <p:cNvSpPr/>
          <p:nvPr/>
        </p:nvSpPr>
        <p:spPr bwMode="auto">
          <a:xfrm>
            <a:off x="4127343" y="1998845"/>
            <a:ext cx="1188132" cy="972846"/>
          </a:xfrm>
          <a:prstGeom prst="rect">
            <a:avLst/>
          </a:prstGeom>
          <a:noFill/>
          <a:ln w="10795" cap="flat" cmpd="sng" algn="ctr">
            <a:solidFill>
              <a:schemeClr val="tx1"/>
            </a:solidFill>
            <a:prstDash val="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1" name="Gerade Verbindung 20"/>
          <p:cNvCxnSpPr/>
          <p:nvPr/>
        </p:nvCxnSpPr>
        <p:spPr bwMode="auto">
          <a:xfrm flipV="1">
            <a:off x="4721409" y="1673590"/>
            <a:ext cx="0" cy="286750"/>
          </a:xfrm>
          <a:prstGeom prst="line">
            <a:avLst/>
          </a:prstGeom>
          <a:solidFill>
            <a:srgbClr val="DDDDDD"/>
          </a:solidFill>
          <a:ln w="1079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ustDataLst>
      <p:tags r:id="rId2"/>
    </p:custDataLst>
    <p:extLst>
      <p:ext uri="{BB962C8B-B14F-4D97-AF65-F5344CB8AC3E}">
        <p14:creationId xmlns:p14="http://schemas.microsoft.com/office/powerpoint/2010/main" val="247737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392755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05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5"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1020" y="813344"/>
            <a:ext cx="5176533" cy="388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Diagramm 21"/>
          <p:cNvGraphicFramePr>
            <a:graphicFrameLocks/>
          </p:cNvGraphicFramePr>
          <p:nvPr>
            <p:extLst>
              <p:ext uri="{D42A27DB-BD31-4B8C-83A1-F6EECF244321}">
                <p14:modId xmlns:p14="http://schemas.microsoft.com/office/powerpoint/2010/main" val="2874810596"/>
              </p:ext>
            </p:extLst>
          </p:nvPr>
        </p:nvGraphicFramePr>
        <p:xfrm>
          <a:off x="4928524" y="4256232"/>
          <a:ext cx="4581525" cy="16507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Diagramm 19"/>
          <p:cNvGraphicFramePr>
            <a:graphicFrameLocks/>
          </p:cNvGraphicFramePr>
          <p:nvPr>
            <p:extLst>
              <p:ext uri="{D42A27DB-BD31-4B8C-83A1-F6EECF244321}">
                <p14:modId xmlns:p14="http://schemas.microsoft.com/office/powerpoint/2010/main" val="2309533161"/>
              </p:ext>
            </p:extLst>
          </p:nvPr>
        </p:nvGraphicFramePr>
        <p:xfrm>
          <a:off x="306879" y="4256232"/>
          <a:ext cx="4581525" cy="1650795"/>
        </p:xfrm>
        <a:graphic>
          <a:graphicData uri="http://schemas.openxmlformats.org/drawingml/2006/chart">
            <c:chart xmlns:c="http://schemas.openxmlformats.org/drawingml/2006/chart" xmlns:r="http://schemas.openxmlformats.org/officeDocument/2006/relationships" r:id="rId9"/>
          </a:graphicData>
        </a:graphic>
      </p:graphicFrame>
      <p:sp>
        <p:nvSpPr>
          <p:cNvPr id="9" name="Titel 1"/>
          <p:cNvSpPr txBox="1">
            <a:spLocks/>
          </p:cNvSpPr>
          <p:nvPr/>
        </p:nvSpPr>
        <p:spPr bwMode="auto">
          <a:xfrm>
            <a:off x="217489" y="0"/>
            <a:ext cx="94678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287146" bIns="0" numCol="1" anchor="b" anchorCtr="0" compatLnSpc="1">
            <a:prstTxWarp prst="textNoShape">
              <a:avLst/>
            </a:prstTxWarp>
          </a:bodyPr>
          <a:lstStyle>
            <a:lvl1pPr algn="l" defTabSz="1042236" rtl="0" eaLnBrk="1" fontAlgn="base" hangingPunct="1">
              <a:spcBef>
                <a:spcPct val="0"/>
              </a:spcBef>
              <a:spcAft>
                <a:spcPct val="0"/>
              </a:spcAft>
              <a:defRPr sz="2200" b="1">
                <a:solidFill>
                  <a:schemeClr val="tx2"/>
                </a:solidFill>
                <a:latin typeface="+mj-lt"/>
                <a:ea typeface="+mj-ea"/>
                <a:cs typeface="+mj-cs"/>
              </a:defRPr>
            </a:lvl1pPr>
            <a:lvl2pPr algn="l" defTabSz="1042236" rtl="0" eaLnBrk="1" fontAlgn="base" hangingPunct="1">
              <a:spcBef>
                <a:spcPct val="0"/>
              </a:spcBef>
              <a:spcAft>
                <a:spcPct val="0"/>
              </a:spcAft>
              <a:defRPr sz="2200" b="1">
                <a:solidFill>
                  <a:schemeClr val="tx2"/>
                </a:solidFill>
                <a:latin typeface="Arial" charset="0"/>
              </a:defRPr>
            </a:lvl2pPr>
            <a:lvl3pPr algn="l" defTabSz="1042236" rtl="0" eaLnBrk="1" fontAlgn="base" hangingPunct="1">
              <a:spcBef>
                <a:spcPct val="0"/>
              </a:spcBef>
              <a:spcAft>
                <a:spcPct val="0"/>
              </a:spcAft>
              <a:defRPr sz="2200" b="1">
                <a:solidFill>
                  <a:schemeClr val="tx2"/>
                </a:solidFill>
                <a:latin typeface="Arial" charset="0"/>
              </a:defRPr>
            </a:lvl3pPr>
            <a:lvl4pPr algn="l" defTabSz="1042236" rtl="0" eaLnBrk="1" fontAlgn="base" hangingPunct="1">
              <a:spcBef>
                <a:spcPct val="0"/>
              </a:spcBef>
              <a:spcAft>
                <a:spcPct val="0"/>
              </a:spcAft>
              <a:defRPr sz="2200" b="1">
                <a:solidFill>
                  <a:schemeClr val="tx2"/>
                </a:solidFill>
                <a:latin typeface="Arial" charset="0"/>
              </a:defRPr>
            </a:lvl4pPr>
            <a:lvl5pPr algn="l" defTabSz="1042236" rtl="0" eaLnBrk="1" fontAlgn="base" hangingPunct="1">
              <a:spcBef>
                <a:spcPct val="0"/>
              </a:spcBef>
              <a:spcAft>
                <a:spcPct val="0"/>
              </a:spcAft>
              <a:defRPr sz="2200" b="1">
                <a:solidFill>
                  <a:schemeClr val="tx2"/>
                </a:solidFill>
                <a:latin typeface="Arial" charset="0"/>
              </a:defRPr>
            </a:lvl5pPr>
            <a:lvl6pPr marL="456870" algn="l" defTabSz="1042236" rtl="0" eaLnBrk="1" fontAlgn="base" hangingPunct="1">
              <a:spcBef>
                <a:spcPct val="0"/>
              </a:spcBef>
              <a:spcAft>
                <a:spcPct val="0"/>
              </a:spcAft>
              <a:defRPr sz="2200" b="1">
                <a:solidFill>
                  <a:schemeClr val="tx2"/>
                </a:solidFill>
                <a:latin typeface="Arial" charset="0"/>
              </a:defRPr>
            </a:lvl6pPr>
            <a:lvl7pPr marL="913740" algn="l" defTabSz="1042236" rtl="0" eaLnBrk="1" fontAlgn="base" hangingPunct="1">
              <a:spcBef>
                <a:spcPct val="0"/>
              </a:spcBef>
              <a:spcAft>
                <a:spcPct val="0"/>
              </a:spcAft>
              <a:defRPr sz="2200" b="1">
                <a:solidFill>
                  <a:schemeClr val="tx2"/>
                </a:solidFill>
                <a:latin typeface="Arial" charset="0"/>
              </a:defRPr>
            </a:lvl7pPr>
            <a:lvl8pPr marL="1370612" algn="l" defTabSz="1042236" rtl="0" eaLnBrk="1" fontAlgn="base" hangingPunct="1">
              <a:spcBef>
                <a:spcPct val="0"/>
              </a:spcBef>
              <a:spcAft>
                <a:spcPct val="0"/>
              </a:spcAft>
              <a:defRPr sz="2200" b="1">
                <a:solidFill>
                  <a:schemeClr val="tx2"/>
                </a:solidFill>
                <a:latin typeface="Arial" charset="0"/>
              </a:defRPr>
            </a:lvl8pPr>
            <a:lvl9pPr marL="1827481" algn="l" defTabSz="1042236" rtl="0" eaLnBrk="1" fontAlgn="base" hangingPunct="1">
              <a:spcBef>
                <a:spcPct val="0"/>
              </a:spcBef>
              <a:spcAft>
                <a:spcPct val="0"/>
              </a:spcAft>
              <a:defRPr sz="2200" b="1">
                <a:solidFill>
                  <a:schemeClr val="tx2"/>
                </a:solidFill>
                <a:latin typeface="Arial" charset="0"/>
              </a:defRPr>
            </a:lvl9pPr>
          </a:lstStyle>
          <a:p>
            <a:r>
              <a:rPr lang="en-US" dirty="0"/>
              <a:t>Time and spatial varying thermal properties</a:t>
            </a:r>
            <a:r>
              <a:rPr lang="en-US" kern="0" dirty="0" smtClean="0"/>
              <a:t/>
            </a:r>
            <a:br>
              <a:rPr lang="en-US" kern="0" dirty="0" smtClean="0"/>
            </a:br>
            <a:r>
              <a:rPr lang="en-US" kern="0" dirty="0">
                <a:solidFill>
                  <a:schemeClr val="accent4"/>
                </a:solidFill>
              </a:rPr>
              <a:t>Temperature distribution </a:t>
            </a:r>
            <a:r>
              <a:rPr lang="en-US" kern="0" dirty="0" smtClean="0">
                <a:solidFill>
                  <a:schemeClr val="accent4"/>
                </a:solidFill>
              </a:rPr>
              <a:t>for h</a:t>
            </a:r>
            <a:r>
              <a:rPr lang="en-US" kern="0" baseline="-25000" dirty="0" smtClean="0">
                <a:solidFill>
                  <a:schemeClr val="accent4"/>
                </a:solidFill>
              </a:rPr>
              <a:t>sp</a:t>
            </a:r>
            <a:r>
              <a:rPr lang="en-US" kern="0" dirty="0" smtClean="0">
                <a:solidFill>
                  <a:schemeClr val="accent4"/>
                </a:solidFill>
              </a:rPr>
              <a:t> = 500 µm, </a:t>
            </a:r>
            <a:r>
              <a:rPr lang="en-US" kern="0" dirty="0" err="1" smtClean="0">
                <a:solidFill>
                  <a:schemeClr val="accent4"/>
                </a:solidFill>
              </a:rPr>
              <a:t>v</a:t>
            </a:r>
            <a:r>
              <a:rPr lang="en-US" kern="0" baseline="-25000" dirty="0" err="1" smtClean="0">
                <a:solidFill>
                  <a:schemeClr val="accent4"/>
                </a:solidFill>
              </a:rPr>
              <a:t>c</a:t>
            </a:r>
            <a:r>
              <a:rPr lang="en-US" kern="0" dirty="0" smtClean="0">
                <a:solidFill>
                  <a:schemeClr val="accent4"/>
                </a:solidFill>
              </a:rPr>
              <a:t> = 150 m/min</a:t>
            </a:r>
            <a:endParaRPr lang="en-US" kern="0" dirty="0"/>
          </a:p>
        </p:txBody>
      </p:sp>
      <p:sp>
        <p:nvSpPr>
          <p:cNvPr id="10" name="Freeform 101"/>
          <p:cNvSpPr>
            <a:spLocks noEditPoints="1"/>
          </p:cNvSpPr>
          <p:nvPr/>
        </p:nvSpPr>
        <p:spPr bwMode="auto">
          <a:xfrm>
            <a:off x="9156778" y="226102"/>
            <a:ext cx="252028" cy="375751"/>
          </a:xfrm>
          <a:custGeom>
            <a:avLst/>
            <a:gdLst>
              <a:gd name="T0" fmla="*/ 0 w 323"/>
              <a:gd name="T1" fmla="*/ 161 h 484"/>
              <a:gd name="T2" fmla="*/ 47 w 323"/>
              <a:gd name="T3" fmla="*/ 47 h 484"/>
              <a:gd name="T4" fmla="*/ 161 w 323"/>
              <a:gd name="T5" fmla="*/ 0 h 484"/>
              <a:gd name="T6" fmla="*/ 275 w 323"/>
              <a:gd name="T7" fmla="*/ 47 h 484"/>
              <a:gd name="T8" fmla="*/ 323 w 323"/>
              <a:gd name="T9" fmla="*/ 161 h 484"/>
              <a:gd name="T10" fmla="*/ 312 w 323"/>
              <a:gd name="T11" fmla="*/ 218 h 484"/>
              <a:gd name="T12" fmla="*/ 198 w 323"/>
              <a:gd name="T13" fmla="*/ 461 h 484"/>
              <a:gd name="T14" fmla="*/ 183 w 323"/>
              <a:gd name="T15" fmla="*/ 478 h 484"/>
              <a:gd name="T16" fmla="*/ 161 w 323"/>
              <a:gd name="T17" fmla="*/ 484 h 484"/>
              <a:gd name="T18" fmla="*/ 140 w 323"/>
              <a:gd name="T19" fmla="*/ 478 h 484"/>
              <a:gd name="T20" fmla="*/ 126 w 323"/>
              <a:gd name="T21" fmla="*/ 461 h 484"/>
              <a:gd name="T22" fmla="*/ 11 w 323"/>
              <a:gd name="T23" fmla="*/ 218 h 484"/>
              <a:gd name="T24" fmla="*/ 0 w 323"/>
              <a:gd name="T25" fmla="*/ 161 h 484"/>
              <a:gd name="T26" fmla="*/ 104 w 323"/>
              <a:gd name="T27" fmla="*/ 104 h 484"/>
              <a:gd name="T28" fmla="*/ 81 w 323"/>
              <a:gd name="T29" fmla="*/ 161 h 484"/>
              <a:gd name="T30" fmla="*/ 104 w 323"/>
              <a:gd name="T31" fmla="*/ 218 h 484"/>
              <a:gd name="T32" fmla="*/ 161 w 323"/>
              <a:gd name="T33" fmla="*/ 242 h 484"/>
              <a:gd name="T34" fmla="*/ 218 w 323"/>
              <a:gd name="T35" fmla="*/ 218 h 484"/>
              <a:gd name="T36" fmla="*/ 242 w 323"/>
              <a:gd name="T37" fmla="*/ 161 h 484"/>
              <a:gd name="T38" fmla="*/ 218 w 323"/>
              <a:gd name="T39" fmla="*/ 104 h 484"/>
              <a:gd name="T40" fmla="*/ 161 w 323"/>
              <a:gd name="T41" fmla="*/ 81 h 484"/>
              <a:gd name="T42" fmla="*/ 104 w 323"/>
              <a:gd name="T43" fmla="*/ 10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484">
                <a:moveTo>
                  <a:pt x="0" y="161"/>
                </a:moveTo>
                <a:cubicBezTo>
                  <a:pt x="0" y="117"/>
                  <a:pt x="16" y="79"/>
                  <a:pt x="47" y="47"/>
                </a:cubicBezTo>
                <a:cubicBezTo>
                  <a:pt x="79" y="16"/>
                  <a:pt x="117" y="0"/>
                  <a:pt x="161" y="0"/>
                </a:cubicBezTo>
                <a:cubicBezTo>
                  <a:pt x="206" y="0"/>
                  <a:pt x="244" y="16"/>
                  <a:pt x="275" y="47"/>
                </a:cubicBezTo>
                <a:cubicBezTo>
                  <a:pt x="307" y="79"/>
                  <a:pt x="323" y="117"/>
                  <a:pt x="323" y="161"/>
                </a:cubicBezTo>
                <a:cubicBezTo>
                  <a:pt x="323" y="184"/>
                  <a:pt x="319" y="203"/>
                  <a:pt x="312" y="218"/>
                </a:cubicBezTo>
                <a:lnTo>
                  <a:pt x="198" y="461"/>
                </a:lnTo>
                <a:cubicBezTo>
                  <a:pt x="194" y="468"/>
                  <a:pt x="189" y="474"/>
                  <a:pt x="183" y="478"/>
                </a:cubicBezTo>
                <a:cubicBezTo>
                  <a:pt x="176" y="482"/>
                  <a:pt x="169" y="484"/>
                  <a:pt x="161" y="484"/>
                </a:cubicBezTo>
                <a:cubicBezTo>
                  <a:pt x="154" y="484"/>
                  <a:pt x="147" y="482"/>
                  <a:pt x="140" y="478"/>
                </a:cubicBezTo>
                <a:cubicBezTo>
                  <a:pt x="134" y="474"/>
                  <a:pt x="129" y="468"/>
                  <a:pt x="126" y="461"/>
                </a:cubicBezTo>
                <a:lnTo>
                  <a:pt x="11" y="218"/>
                </a:lnTo>
                <a:cubicBezTo>
                  <a:pt x="4" y="203"/>
                  <a:pt x="0" y="184"/>
                  <a:pt x="0" y="161"/>
                </a:cubicBezTo>
                <a:close/>
                <a:moveTo>
                  <a:pt x="104" y="104"/>
                </a:moveTo>
                <a:cubicBezTo>
                  <a:pt x="89" y="120"/>
                  <a:pt x="81" y="139"/>
                  <a:pt x="81" y="161"/>
                </a:cubicBezTo>
                <a:cubicBezTo>
                  <a:pt x="81" y="183"/>
                  <a:pt x="89" y="202"/>
                  <a:pt x="104" y="218"/>
                </a:cubicBezTo>
                <a:cubicBezTo>
                  <a:pt x="120" y="234"/>
                  <a:pt x="139" y="242"/>
                  <a:pt x="161" y="242"/>
                </a:cubicBezTo>
                <a:cubicBezTo>
                  <a:pt x="184" y="242"/>
                  <a:pt x="203" y="234"/>
                  <a:pt x="218" y="218"/>
                </a:cubicBezTo>
                <a:cubicBezTo>
                  <a:pt x="234" y="202"/>
                  <a:pt x="242" y="183"/>
                  <a:pt x="242" y="161"/>
                </a:cubicBezTo>
                <a:cubicBezTo>
                  <a:pt x="242" y="139"/>
                  <a:pt x="234" y="120"/>
                  <a:pt x="218" y="104"/>
                </a:cubicBezTo>
                <a:cubicBezTo>
                  <a:pt x="203" y="88"/>
                  <a:pt x="184" y="81"/>
                  <a:pt x="161" y="81"/>
                </a:cubicBezTo>
                <a:cubicBezTo>
                  <a:pt x="139" y="81"/>
                  <a:pt x="120" y="88"/>
                  <a:pt x="104" y="10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Textfeld 10"/>
          <p:cNvSpPr txBox="1"/>
          <p:nvPr/>
        </p:nvSpPr>
        <p:spPr>
          <a:xfrm>
            <a:off x="4189412" y="774434"/>
            <a:ext cx="6059749" cy="369332"/>
          </a:xfrm>
          <a:prstGeom prst="rect">
            <a:avLst/>
          </a:prstGeom>
          <a:noFill/>
        </p:spPr>
        <p:txBody>
          <a:bodyPr wrap="square" rtlCol="0">
            <a:spAutoFit/>
          </a:bodyPr>
          <a:lstStyle/>
          <a:p>
            <a:pPr algn="ctr"/>
            <a:r>
              <a:rPr lang="en-US" dirty="0" smtClean="0"/>
              <a:t>Workpiece position : 200 mm</a:t>
            </a:r>
            <a:endParaRPr lang="en-US" dirty="0"/>
          </a:p>
        </p:txBody>
      </p:sp>
      <p:sp>
        <p:nvSpPr>
          <p:cNvPr id="14" name="Textfeld 13"/>
          <p:cNvSpPr txBox="1"/>
          <p:nvPr/>
        </p:nvSpPr>
        <p:spPr>
          <a:xfrm>
            <a:off x="4501496" y="5616707"/>
            <a:ext cx="540060" cy="307777"/>
          </a:xfrm>
          <a:prstGeom prst="rect">
            <a:avLst/>
          </a:prstGeom>
          <a:noFill/>
        </p:spPr>
        <p:txBody>
          <a:bodyPr wrap="square" rtlCol="0">
            <a:spAutoFit/>
          </a:bodyPr>
          <a:lstStyle/>
          <a:p>
            <a:r>
              <a:rPr lang="de-DE" sz="1400" dirty="0" smtClean="0"/>
              <a:t>[°C]</a:t>
            </a:r>
            <a:endParaRPr lang="de-DE" sz="1400" dirty="0"/>
          </a:p>
        </p:txBody>
      </p:sp>
      <p:sp>
        <p:nvSpPr>
          <p:cNvPr id="15" name="Textfeld 14"/>
          <p:cNvSpPr txBox="1"/>
          <p:nvPr/>
        </p:nvSpPr>
        <p:spPr>
          <a:xfrm>
            <a:off x="321024" y="4180168"/>
            <a:ext cx="540060" cy="307777"/>
          </a:xfrm>
          <a:prstGeom prst="rect">
            <a:avLst/>
          </a:prstGeom>
          <a:noFill/>
        </p:spPr>
        <p:txBody>
          <a:bodyPr wrap="square" rtlCol="0">
            <a:spAutoFit/>
          </a:bodyPr>
          <a:lstStyle/>
          <a:p>
            <a:r>
              <a:rPr lang="de-DE" sz="1400" dirty="0" smtClean="0"/>
              <a:t>[W]</a:t>
            </a:r>
            <a:endParaRPr lang="de-DE" sz="1400" dirty="0"/>
          </a:p>
        </p:txBody>
      </p:sp>
      <p:sp>
        <p:nvSpPr>
          <p:cNvPr id="18" name="Textfeld 17"/>
          <p:cNvSpPr txBox="1"/>
          <p:nvPr/>
        </p:nvSpPr>
        <p:spPr>
          <a:xfrm>
            <a:off x="9145504" y="5616707"/>
            <a:ext cx="540060" cy="307777"/>
          </a:xfrm>
          <a:prstGeom prst="rect">
            <a:avLst/>
          </a:prstGeom>
          <a:noFill/>
        </p:spPr>
        <p:txBody>
          <a:bodyPr wrap="square" rtlCol="0">
            <a:spAutoFit/>
          </a:bodyPr>
          <a:lstStyle/>
          <a:p>
            <a:r>
              <a:rPr lang="de-DE" sz="1400" dirty="0" smtClean="0"/>
              <a:t>[°C]</a:t>
            </a:r>
            <a:endParaRPr lang="de-DE" sz="1400" dirty="0"/>
          </a:p>
        </p:txBody>
      </p:sp>
      <p:sp>
        <p:nvSpPr>
          <p:cNvPr id="19" name="Textfeld 18"/>
          <p:cNvSpPr txBox="1"/>
          <p:nvPr/>
        </p:nvSpPr>
        <p:spPr>
          <a:xfrm>
            <a:off x="4948084" y="4180168"/>
            <a:ext cx="540060" cy="307777"/>
          </a:xfrm>
          <a:prstGeom prst="rect">
            <a:avLst/>
          </a:prstGeom>
          <a:noFill/>
        </p:spPr>
        <p:txBody>
          <a:bodyPr wrap="square" rtlCol="0">
            <a:spAutoFit/>
          </a:bodyPr>
          <a:lstStyle/>
          <a:p>
            <a:r>
              <a:rPr lang="de-DE" sz="1400" dirty="0" smtClean="0"/>
              <a:t>[W]</a:t>
            </a:r>
            <a:endParaRPr lang="de-DE" sz="1400" dirty="0"/>
          </a:p>
        </p:txBody>
      </p:sp>
      <p:sp>
        <p:nvSpPr>
          <p:cNvPr id="25" name="Textfeld 24"/>
          <p:cNvSpPr txBox="1"/>
          <p:nvPr/>
        </p:nvSpPr>
        <p:spPr>
          <a:xfrm>
            <a:off x="-386669" y="774434"/>
            <a:ext cx="6059749" cy="369332"/>
          </a:xfrm>
          <a:prstGeom prst="rect">
            <a:avLst/>
          </a:prstGeom>
          <a:noFill/>
        </p:spPr>
        <p:txBody>
          <a:bodyPr wrap="square" rtlCol="0">
            <a:spAutoFit/>
          </a:bodyPr>
          <a:lstStyle/>
          <a:p>
            <a:pPr algn="ctr"/>
            <a:r>
              <a:rPr lang="en-US" dirty="0" smtClean="0"/>
              <a:t>Workpiece position : 124 mm</a:t>
            </a:r>
            <a:endParaRPr lang="en-US" dirty="0"/>
          </a:p>
        </p:txBody>
      </p:sp>
      <p:sp>
        <p:nvSpPr>
          <p:cNvPr id="26" name="Textfeld 25"/>
          <p:cNvSpPr txBox="1"/>
          <p:nvPr/>
        </p:nvSpPr>
        <p:spPr>
          <a:xfrm>
            <a:off x="743435"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
        <p:nvSpPr>
          <p:cNvPr id="27" name="Textfeld 26"/>
          <p:cNvSpPr txBox="1"/>
          <p:nvPr/>
        </p:nvSpPr>
        <p:spPr>
          <a:xfrm>
            <a:off x="5365080" y="4311151"/>
            <a:ext cx="3708412" cy="307777"/>
          </a:xfrm>
          <a:prstGeom prst="rect">
            <a:avLst/>
          </a:prstGeom>
          <a:noFill/>
        </p:spPr>
        <p:txBody>
          <a:bodyPr wrap="square" rtlCol="0">
            <a:spAutoFit/>
          </a:bodyPr>
          <a:lstStyle/>
          <a:p>
            <a:pPr algn="ctr"/>
            <a:r>
              <a:rPr lang="en-US" sz="1400" dirty="0" smtClean="0"/>
              <a:t>Heat flow through the isothermal lines</a:t>
            </a:r>
            <a:endParaRPr lang="en-US" sz="1400" dirty="0"/>
          </a:p>
        </p:txBody>
      </p:sp>
    </p:spTree>
    <p:extLst>
      <p:ext uri="{BB962C8B-B14F-4D97-AF65-F5344CB8AC3E}">
        <p14:creationId xmlns:p14="http://schemas.microsoft.com/office/powerpoint/2010/main" val="1331269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Conclusion</a:t>
            </a:r>
          </a:p>
        </p:txBody>
      </p:sp>
      <p:sp>
        <p:nvSpPr>
          <p:cNvPr id="4" name="Inhaltsplatzhalter 3"/>
          <p:cNvSpPr>
            <a:spLocks noGrp="1"/>
          </p:cNvSpPr>
          <p:nvPr>
            <p:ph idx="1"/>
          </p:nvPr>
        </p:nvSpPr>
        <p:spPr>
          <a:xfrm>
            <a:off x="217486" y="863601"/>
            <a:ext cx="6499710" cy="4976813"/>
          </a:xfrm>
        </p:spPr>
        <p:txBody>
          <a:bodyPr/>
          <a:lstStyle/>
          <a:p>
            <a:r>
              <a:rPr lang="en-US" dirty="0" smtClean="0"/>
              <a:t>XYZ</a:t>
            </a:r>
          </a:p>
          <a:p>
            <a:endParaRPr lang="en-US" dirty="0"/>
          </a:p>
        </p:txBody>
      </p:sp>
    </p:spTree>
    <p:extLst>
      <p:ext uri="{BB962C8B-B14F-4D97-AF65-F5344CB8AC3E}">
        <p14:creationId xmlns:p14="http://schemas.microsoft.com/office/powerpoint/2010/main" val="14727450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Time and spatial varying thermal properties </a:t>
            </a:r>
            <a:br>
              <a:rPr lang="en-US" dirty="0" smtClean="0"/>
            </a:br>
            <a:r>
              <a:rPr lang="en-US" dirty="0">
                <a:solidFill>
                  <a:schemeClr val="accent4"/>
                </a:solidFill>
              </a:rPr>
              <a:t>Means to enhance quality of measurement</a:t>
            </a:r>
          </a:p>
        </p:txBody>
      </p:sp>
      <mc:AlternateContent xmlns:mc="http://schemas.openxmlformats.org/markup-compatibility/2006" xmlns:a14="http://schemas.microsoft.com/office/drawing/2010/main">
        <mc:Choice Requires="a14">
          <p:sp>
            <p:nvSpPr>
              <p:cNvPr id="4" name="Inhaltsplatzhalter 3"/>
              <p:cNvSpPr>
                <a:spLocks noGrp="1"/>
              </p:cNvSpPr>
              <p:nvPr>
                <p:ph idx="1"/>
              </p:nvPr>
            </p:nvSpPr>
            <p:spPr>
              <a:xfrm>
                <a:off x="217486" y="863601"/>
                <a:ext cx="6311900" cy="4976813"/>
              </a:xfrm>
            </p:spPr>
            <p:txBody>
              <a:bodyPr/>
              <a:lstStyle/>
              <a:p>
                <a:r>
                  <a:rPr lang="en-US" dirty="0" smtClean="0"/>
                  <a:t>Determine emissivity of chip/tool/workpiece</a:t>
                </a:r>
              </a:p>
              <a:p>
                <a:pPr lvl="1"/>
                <a:r>
                  <a:rPr lang="en-US" dirty="0" smtClean="0"/>
                  <a:t>Collect chips </a:t>
                </a:r>
              </a:p>
              <a:p>
                <a:pPr lvl="1"/>
                <a:r>
                  <a:rPr lang="en-US" dirty="0" smtClean="0"/>
                  <a:t>Heating + Pyrometer + Camera</a:t>
                </a:r>
              </a:p>
              <a:p>
                <a:pPr lvl="1"/>
                <a:r>
                  <a:rPr lang="en-US" dirty="0"/>
                  <a:t> </a:t>
                </a:r>
                <a:r>
                  <a:rPr lang="en-US" dirty="0" smtClean="0">
                    <a:sym typeface="Wingdings" panose="05000000000000000000" pitchFamily="2" charset="2"/>
                  </a:rPr>
                  <a:t></a:t>
                </a:r>
                <a:r>
                  <a:rPr lang="en-US" dirty="0" smtClean="0"/>
                  <a:t>e (DL)</a:t>
                </a:r>
              </a:p>
              <a:p>
                <a:pPr lvl="1"/>
                <a:r>
                  <a:rPr lang="en-US" dirty="0" smtClean="0"/>
                  <a:t>Regression of </a:t>
                </a:r>
                <a:r>
                  <a:rPr lang="en-US" dirty="0" err="1" smtClean="0"/>
                  <a:t>T</a:t>
                </a:r>
                <a:r>
                  <a:rPr lang="en-US" baseline="-25000" dirty="0" err="1" smtClean="0"/>
                  <a:t>cam</a:t>
                </a:r>
                <a:r>
                  <a:rPr lang="en-US" dirty="0" smtClean="0"/>
                  <a:t> (DL, </a:t>
                </a:r>
                <a:r>
                  <a:rPr lang="en-US" dirty="0" err="1" smtClean="0"/>
                  <a:t>e</a:t>
                </a:r>
                <a:r>
                  <a:rPr lang="en-US" baseline="-25000" dirty="0" err="1" smtClean="0"/>
                  <a:t>cam</a:t>
                </a:r>
                <a:r>
                  <a:rPr lang="en-US" dirty="0" smtClean="0"/>
                  <a:t>) for IT</a:t>
                </a:r>
              </a:p>
              <a:p>
                <a:r>
                  <a:rPr lang="en-US" dirty="0" smtClean="0"/>
                  <a:t>Enhance quantity of valid pixels</a:t>
                </a:r>
              </a:p>
              <a:p>
                <a:pPr lvl="1"/>
                <a:r>
                  <a:rPr lang="en-US" dirty="0" smtClean="0"/>
                  <a:t>Expand field of measurement</a:t>
                </a:r>
              </a:p>
              <a:p>
                <a:pPr lvl="1"/>
                <a:r>
                  <a:rPr lang="en-US" dirty="0" smtClean="0"/>
                  <a:t>Measurement </a:t>
                </a:r>
                <a:r>
                  <a:rPr lang="en-US" dirty="0"/>
                  <a:t>with </a:t>
                </a:r>
                <a:r>
                  <a:rPr lang="en-US" dirty="0" smtClean="0"/>
                  <a:t>multiple integration </a:t>
                </a:r>
                <a:r>
                  <a:rPr lang="en-US" dirty="0"/>
                  <a:t>times</a:t>
                </a:r>
              </a:p>
              <a:p>
                <a:pPr lvl="1"/>
                <a:r>
                  <a:rPr lang="en-US" dirty="0" smtClean="0"/>
                  <a:t>Overlap pictures via algorithm</a:t>
                </a:r>
              </a:p>
              <a:p>
                <a:r>
                  <a:rPr lang="en-US" dirty="0" smtClean="0"/>
                  <a:t>Determine </a:t>
                </a:r>
                <a14:m>
                  <m:oMath xmlns:m="http://schemas.openxmlformats.org/officeDocument/2006/math">
                    <m:acc>
                      <m:accPr>
                        <m:chr m:val="̇"/>
                        <m:ctrlPr>
                          <a:rPr lang="en-US" i="1" dirty="0" smtClean="0">
                            <a:latin typeface="Cambria Math" charset="0"/>
                          </a:rPr>
                        </m:ctrlPr>
                      </m:accPr>
                      <m:e>
                        <m:r>
                          <a:rPr lang="en-US" i="1" dirty="0">
                            <a:latin typeface="Cambria Math"/>
                          </a:rPr>
                          <m:t>𝑄</m:t>
                        </m:r>
                      </m:e>
                    </m:acc>
                  </m:oMath>
                </a14:m>
                <a:r>
                  <a:rPr lang="en-US" baseline="-25000" dirty="0" smtClean="0"/>
                  <a:t>workpiece</a:t>
                </a:r>
                <a:r>
                  <a:rPr lang="en-US" dirty="0" smtClean="0"/>
                  <a:t> directly</a:t>
                </a:r>
              </a:p>
              <a:p>
                <a:pPr lvl="1"/>
                <a:r>
                  <a:rPr lang="en-US" dirty="0" smtClean="0"/>
                  <a:t>Separate measurements for the work piece</a:t>
                </a:r>
              </a:p>
              <a:p>
                <a:pPr lvl="1"/>
                <a:r>
                  <a:rPr lang="en-US" dirty="0" smtClean="0"/>
                  <a:t>Compare Heat flows with </a:t>
                </a:r>
                <a:r>
                  <a:rPr lang="en-US" dirty="0" err="1" smtClean="0"/>
                  <a:t>P</a:t>
                </a:r>
                <a:r>
                  <a:rPr lang="en-US" baseline="-25000" dirty="0" err="1" smtClean="0"/>
                  <a:t>total</a:t>
                </a:r>
                <a:endParaRPr lang="en-US" dirty="0" smtClean="0"/>
              </a:p>
              <a:p>
                <a:endParaRPr lang="en-US" dirty="0"/>
              </a:p>
            </p:txBody>
          </p:sp>
        </mc:Choice>
        <mc:Fallback xmlns="">
          <p:sp>
            <p:nvSpPr>
              <p:cNvPr id="4" name="Inhaltsplatzhalter 3"/>
              <p:cNvSpPr>
                <a:spLocks noGrp="1" noRot="1" noChangeAspect="1" noMove="1" noResize="1" noEditPoints="1" noAdjustHandles="1" noChangeArrowheads="1" noChangeShapeType="1" noTextEdit="1"/>
              </p:cNvSpPr>
              <p:nvPr>
                <p:ph idx="1"/>
              </p:nvPr>
            </p:nvSpPr>
            <p:spPr>
              <a:xfrm>
                <a:off x="217486" y="863601"/>
                <a:ext cx="6311900" cy="4976813"/>
              </a:xfrm>
              <a:blipFill rotWithShape="1">
                <a:blip r:embed="rId3"/>
                <a:stretch>
                  <a:fillRect l="-1932" t="-1593"/>
                </a:stretch>
              </a:blipFill>
            </p:spPr>
            <p:txBody>
              <a:bodyPr/>
              <a:lstStyle/>
              <a:p>
                <a:r>
                  <a:rPr lang="en-US">
                    <a:noFill/>
                  </a:rPr>
                  <a:t> </a:t>
                </a:r>
              </a:p>
            </p:txBody>
          </p:sp>
        </mc:Fallback>
      </mc:AlternateContent>
    </p:spTree>
    <p:extLst>
      <p:ext uri="{BB962C8B-B14F-4D97-AF65-F5344CB8AC3E}">
        <p14:creationId xmlns:p14="http://schemas.microsoft.com/office/powerpoint/2010/main" val="12952345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7" action="ppaction://hlinksldjump"/>
          </p:cNvPr>
          <p:cNvSpPr/>
          <p:nvPr>
            <p:custDataLst>
              <p:tags r:id="rId2"/>
            </p:custDataLst>
          </p:nvPr>
        </p:nvSpPr>
        <p:spPr bwMode="auto">
          <a:xfrm>
            <a:off x="697792" y="4347531"/>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215900"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13" name="Rechteck 12"/>
          <p:cNvSpPr/>
          <p:nvPr>
            <p:custDataLst>
              <p:tags r:id="rId4"/>
            </p:custDataLst>
          </p:nvPr>
        </p:nvSpPr>
        <p:spPr bwMode="auto">
          <a:xfrm>
            <a:off x="1179684" y="3650745"/>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3.2</a:t>
            </a:r>
          </a:p>
        </p:txBody>
      </p:sp>
      <p:sp>
        <p:nvSpPr>
          <p:cNvPr id="10" name="Rechteck 9">
            <a:hlinkClick r:id="rId19" action="ppaction://hlinksldjump"/>
          </p:cNvPr>
          <p:cNvSpPr/>
          <p:nvPr>
            <p:custDataLst>
              <p:tags r:id="rId7"/>
            </p:custDataLst>
          </p:nvPr>
        </p:nvSpPr>
        <p:spPr bwMode="auto">
          <a:xfrm>
            <a:off x="1179684" y="2953959"/>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 </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697792"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3.1</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020502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a:t>
            </a:r>
            <a:endParaRPr lang="en-US" dirty="0">
              <a:solidFill>
                <a:srgbClr val="407FB7"/>
              </a:solidFill>
            </a:endParaRPr>
          </a:p>
        </p:txBody>
      </p:sp>
      <p:grpSp>
        <p:nvGrpSpPr>
          <p:cNvPr id="3" name="Gruppieren 2"/>
          <p:cNvGrpSpPr>
            <a:grpSpLocks noChangeAspect="1"/>
          </p:cNvGrpSpPr>
          <p:nvPr/>
        </p:nvGrpSpPr>
        <p:grpSpPr>
          <a:xfrm>
            <a:off x="5938281" y="2010866"/>
            <a:ext cx="3690000" cy="3050500"/>
            <a:chOff x="2429438" y="1409910"/>
            <a:chExt cx="3079943" cy="2546170"/>
          </a:xfrm>
        </p:grpSpPr>
        <p:pic>
          <p:nvPicPr>
            <p:cNvPr id="4" name="Picture 4"/>
            <p:cNvPicPr>
              <a:picLocks noChangeAspect="1" noChangeArrowheads="1"/>
            </p:cNvPicPr>
            <p:nvPr>
              <p:custDataLst>
                <p:tags r:id="rId8"/>
              </p:custDataLst>
            </p:nvPr>
          </p:nvPicPr>
          <p:blipFill rotWithShape="1">
            <a:blip r:embed="rId14" cstate="print">
              <a:extLst>
                <a:ext uri="{28A0092B-C50C-407E-A947-70E740481C1C}">
                  <a14:useLocalDpi xmlns:a14="http://schemas.microsoft.com/office/drawing/2010/main" val="0"/>
                </a:ext>
              </a:extLst>
            </a:blip>
            <a:srcRect/>
            <a:stretch/>
          </p:blipFill>
          <p:spPr bwMode="auto">
            <a:xfrm>
              <a:off x="2429438" y="1409910"/>
              <a:ext cx="1128469" cy="254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4"/>
            <p:cNvCxnSpPr>
              <a:stCxn id="6" idx="3"/>
            </p:cNvCxnSpPr>
            <p:nvPr>
              <p:custDataLst>
                <p:tags r:id="rId9"/>
              </p:custDataLst>
            </p:nvPr>
          </p:nvCxnSpPr>
          <p:spPr bwMode="auto">
            <a:xfrm>
              <a:off x="2836789" y="3300522"/>
              <a:ext cx="1097548" cy="87036"/>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Rechteck 7"/>
            <p:cNvSpPr/>
            <p:nvPr>
              <p:custDataLst>
                <p:tags r:id="rId10"/>
              </p:custDataLst>
            </p:nvPr>
          </p:nvSpPr>
          <p:spPr bwMode="auto">
            <a:xfrm>
              <a:off x="2836789" y="3018114"/>
              <a:ext cx="207171" cy="327109"/>
            </a:xfrm>
            <a:custGeom>
              <a:avLst/>
              <a:gdLst>
                <a:gd name="connsiteX0" fmla="*/ 0 w 372145"/>
                <a:gd name="connsiteY0" fmla="*/ 0 h 604081"/>
                <a:gd name="connsiteX1" fmla="*/ 372145 w 372145"/>
                <a:gd name="connsiteY1" fmla="*/ 0 h 604081"/>
                <a:gd name="connsiteX2" fmla="*/ 372145 w 372145"/>
                <a:gd name="connsiteY2" fmla="*/ 604081 h 604081"/>
                <a:gd name="connsiteX3" fmla="*/ 0 w 372145"/>
                <a:gd name="connsiteY3" fmla="*/ 604081 h 604081"/>
                <a:gd name="connsiteX4" fmla="*/ 0 w 372145"/>
                <a:gd name="connsiteY4" fmla="*/ 0 h 604081"/>
                <a:gd name="connsiteX0" fmla="*/ 0 w 435645"/>
                <a:gd name="connsiteY0" fmla="*/ 0 h 604081"/>
                <a:gd name="connsiteX1" fmla="*/ 435645 w 435645"/>
                <a:gd name="connsiteY1" fmla="*/ 88900 h 604081"/>
                <a:gd name="connsiteX2" fmla="*/ 372145 w 435645"/>
                <a:gd name="connsiteY2" fmla="*/ 604081 h 604081"/>
                <a:gd name="connsiteX3" fmla="*/ 0 w 435645"/>
                <a:gd name="connsiteY3" fmla="*/ 604081 h 604081"/>
                <a:gd name="connsiteX4" fmla="*/ 0 w 43564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6040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25400 w 378495"/>
                <a:gd name="connsiteY3" fmla="*/ 527881 h 604081"/>
                <a:gd name="connsiteX4" fmla="*/ 0 w 378495"/>
                <a:gd name="connsiteY4" fmla="*/ 0 h 604081"/>
                <a:gd name="connsiteX0" fmla="*/ 0 w 378495"/>
                <a:gd name="connsiteY0" fmla="*/ 0 h 604081"/>
                <a:gd name="connsiteX1" fmla="*/ 378495 w 378495"/>
                <a:gd name="connsiteY1" fmla="*/ 82550 h 604081"/>
                <a:gd name="connsiteX2" fmla="*/ 372145 w 378495"/>
                <a:gd name="connsiteY2" fmla="*/ 604081 h 604081"/>
                <a:gd name="connsiteX3" fmla="*/ 0 w 378495"/>
                <a:gd name="connsiteY3" fmla="*/ 521531 h 604081"/>
                <a:gd name="connsiteX4" fmla="*/ 0 w 378495"/>
                <a:gd name="connsiteY4" fmla="*/ 0 h 60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95" h="604081">
                  <a:moveTo>
                    <a:pt x="0" y="0"/>
                  </a:moveTo>
                  <a:lnTo>
                    <a:pt x="378495" y="82550"/>
                  </a:lnTo>
                  <a:cubicBezTo>
                    <a:pt x="376378" y="256394"/>
                    <a:pt x="374262" y="430237"/>
                    <a:pt x="372145" y="604081"/>
                  </a:cubicBezTo>
                  <a:lnTo>
                    <a:pt x="0" y="521531"/>
                  </a:lnTo>
                  <a:lnTo>
                    <a:pt x="0" y="0"/>
                  </a:lnTo>
                  <a:close/>
                </a:path>
              </a:pathLst>
            </a:cu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de-DE" sz="1000" kern="0">
                <a:solidFill>
                  <a:srgbClr val="000000"/>
                </a:solidFill>
              </a:endParaRPr>
            </a:p>
          </p:txBody>
        </p:sp>
        <p:pic>
          <p:nvPicPr>
            <p:cNvPr id="7" name="Picture 5"/>
            <p:cNvPicPr>
              <a:picLocks noChangeAspect="1" noChangeArrowheads="1"/>
            </p:cNvPicPr>
            <p:nvPr>
              <p:custDataLst>
                <p:tags r:id="rId11"/>
              </p:custDataLst>
            </p:nvPr>
          </p:nvPicPr>
          <p:blipFill rotWithShape="1">
            <a:blip r:embed="rId15" cstate="print">
              <a:extLst>
                <a:ext uri="{28A0092B-C50C-407E-A947-70E740481C1C}">
                  <a14:useLocalDpi xmlns:a14="http://schemas.microsoft.com/office/drawing/2010/main" val="0"/>
                </a:ext>
              </a:extLst>
            </a:blip>
            <a:srcRect/>
            <a:stretch/>
          </p:blipFill>
          <p:spPr bwMode="auto">
            <a:xfrm>
              <a:off x="3934337" y="1759530"/>
              <a:ext cx="1575044" cy="16280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Gerade Verbindung 7"/>
            <p:cNvCxnSpPr>
              <a:stCxn id="6" idx="0"/>
            </p:cNvCxnSpPr>
            <p:nvPr>
              <p:custDataLst>
                <p:tags r:id="rId12"/>
              </p:custDataLst>
            </p:nvPr>
          </p:nvCxnSpPr>
          <p:spPr bwMode="auto">
            <a:xfrm flipV="1">
              <a:off x="2836789" y="1717195"/>
              <a:ext cx="1097548" cy="1300919"/>
            </a:xfrm>
            <a:prstGeom prst="line">
              <a:avLst/>
            </a:prstGeom>
            <a:solidFill>
              <a:srgbClr val="DDDDDD"/>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uppieren 10"/>
          <p:cNvGrpSpPr/>
          <p:nvPr/>
        </p:nvGrpSpPr>
        <p:grpSpPr>
          <a:xfrm>
            <a:off x="442465" y="1351829"/>
            <a:ext cx="5031106" cy="3888077"/>
            <a:chOff x="2261154" y="6415960"/>
            <a:chExt cx="2593221" cy="1760427"/>
          </a:xfrm>
        </p:grpSpPr>
        <p:pic>
          <p:nvPicPr>
            <p:cNvPr id="12" name="Picture 3" descr="D:\Projekte\MTU\Fotos Versuchsaufbau\IMG_0430.JPG"/>
            <p:cNvPicPr>
              <a:picLocks noChangeAspect="1" noChangeArrowheads="1"/>
            </p:cNvPicPr>
            <p:nvPr>
              <p:custDataLst>
                <p:tags r:id="rId1"/>
              </p:custDataLst>
            </p:nvPr>
          </p:nvPicPr>
          <p:blipFill rotWithShape="1">
            <a:blip r:embed="rId16" cstate="print">
              <a:extLst>
                <a:ext uri="{BEBA8EAE-BF5A-486C-A8C5-ECC9F3942E4B}">
                  <a14:imgProps xmlns:a14="http://schemas.microsoft.com/office/drawing/2010/main">
                    <a14:imgLayer r:embed="rId1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2261154" y="6415960"/>
              <a:ext cx="2593221" cy="1760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custDataLst>
                <p:tags r:id="rId2"/>
              </p:custDataLst>
            </p:nvPr>
          </p:nvSpPr>
          <p:spPr>
            <a:xfrm>
              <a:off x="2674690" y="7776277"/>
              <a:ext cx="827073"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Thermal camera</a:t>
              </a:r>
              <a:endParaRPr lang="en-US" sz="1000" kern="0" dirty="0"/>
            </a:p>
          </p:txBody>
        </p:sp>
        <p:cxnSp>
          <p:nvCxnSpPr>
            <p:cNvPr id="14" name="Gerade Verbindung 13"/>
            <p:cNvCxnSpPr>
              <a:endCxn id="13" idx="0"/>
            </p:cNvCxnSpPr>
            <p:nvPr>
              <p:custDataLst>
                <p:tags r:id="rId3"/>
              </p:custDataLst>
            </p:nvPr>
          </p:nvCxnSpPr>
          <p:spPr bwMode="auto">
            <a:xfrm flipH="1">
              <a:off x="3088226" y="7296174"/>
              <a:ext cx="77409" cy="480104"/>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Textfeld 14"/>
            <p:cNvSpPr txBox="1"/>
            <p:nvPr>
              <p:custDataLst>
                <p:tags r:id="rId4"/>
              </p:custDataLst>
            </p:nvPr>
          </p:nvSpPr>
          <p:spPr>
            <a:xfrm>
              <a:off x="3841914" y="6512750"/>
              <a:ext cx="893869" cy="116884"/>
            </a:xfrm>
            <a:prstGeom prst="rect">
              <a:avLst/>
            </a:prstGeom>
            <a:solidFill>
              <a:srgbClr val="000000">
                <a:alpha val="62000"/>
              </a:srgbClr>
            </a:solidFill>
          </p:spPr>
          <p:txBody>
            <a:bodyPr wrap="square" lIns="72000" rIns="72000" rtlCol="0">
              <a:spAutoFit/>
            </a:bodyPr>
            <a:lstStyle>
              <a:defPPr>
                <a:defRPr lang="de-DE"/>
              </a:defPPr>
              <a:lvl1pPr algn="ctr">
                <a:defRPr>
                  <a:solidFill>
                    <a:srgbClr val="FFFFFF"/>
                  </a:solidFill>
                </a:defRPr>
              </a:lvl1pPr>
            </a:lstStyle>
            <a:p>
              <a:pPr>
                <a:defRPr/>
              </a:pPr>
              <a:r>
                <a:rPr lang="en-US" sz="1000" kern="0" dirty="0" smtClean="0"/>
                <a:t>Workpiece</a:t>
              </a:r>
              <a:endParaRPr lang="en-US" sz="1000" kern="0" dirty="0"/>
            </a:p>
          </p:txBody>
        </p:sp>
        <p:cxnSp>
          <p:nvCxnSpPr>
            <p:cNvPr id="16" name="Gerade Verbindung 15"/>
            <p:cNvCxnSpPr>
              <a:endCxn id="15" idx="2"/>
            </p:cNvCxnSpPr>
            <p:nvPr>
              <p:custDataLst>
                <p:tags r:id="rId5"/>
              </p:custDataLst>
            </p:nvPr>
          </p:nvCxnSpPr>
          <p:spPr bwMode="auto">
            <a:xfrm flipH="1" flipV="1">
              <a:off x="4288848" y="6629634"/>
              <a:ext cx="270472" cy="340077"/>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Textfeld 16"/>
            <p:cNvSpPr txBox="1"/>
            <p:nvPr>
              <p:custDataLst>
                <p:tags r:id="rId6"/>
              </p:custDataLst>
            </p:nvPr>
          </p:nvSpPr>
          <p:spPr>
            <a:xfrm>
              <a:off x="4036495" y="7646201"/>
              <a:ext cx="387590" cy="107565"/>
            </a:xfrm>
            <a:prstGeom prst="rect">
              <a:avLst/>
            </a:prstGeom>
            <a:solidFill>
              <a:srgbClr val="000000">
                <a:alpha val="62000"/>
              </a:srgbClr>
            </a:solidFill>
          </p:spPr>
          <p:txBody>
            <a:bodyPr wrap="square" lIns="36000" tIns="36000" rIns="36000" bIns="36000" rtlCol="0">
              <a:spAutoFit/>
            </a:bodyPr>
            <a:lstStyle>
              <a:defPPr>
                <a:defRPr lang="de-DE"/>
              </a:defPPr>
              <a:lvl1pPr algn="ctr">
                <a:defRPr>
                  <a:solidFill>
                    <a:srgbClr val="FFFFFF"/>
                  </a:solidFill>
                </a:defRPr>
              </a:lvl1pPr>
            </a:lstStyle>
            <a:p>
              <a:pPr>
                <a:defRPr/>
              </a:pPr>
              <a:r>
                <a:rPr lang="de-DE" sz="1000" kern="0" dirty="0" smtClean="0"/>
                <a:t>Tool</a:t>
              </a:r>
              <a:endParaRPr lang="de-DE" sz="1000" kern="0" dirty="0"/>
            </a:p>
          </p:txBody>
        </p:sp>
        <p:cxnSp>
          <p:nvCxnSpPr>
            <p:cNvPr id="18" name="Gerade Verbindung 17"/>
            <p:cNvCxnSpPr>
              <a:endCxn id="17" idx="0"/>
            </p:cNvCxnSpPr>
            <p:nvPr>
              <p:custDataLst>
                <p:tags r:id="rId7"/>
              </p:custDataLst>
            </p:nvPr>
          </p:nvCxnSpPr>
          <p:spPr bwMode="auto">
            <a:xfrm flipH="1">
              <a:off x="4230290" y="7253990"/>
              <a:ext cx="261190" cy="392211"/>
            </a:xfrm>
            <a:prstGeom prst="line">
              <a:avLst/>
            </a:prstGeom>
            <a:solidFill>
              <a:srgbClr val="DDDDDD"/>
            </a:solidFill>
            <a:ln w="10795" cap="flat" cmpd="sng" algn="ctr">
              <a:solidFill>
                <a:srgbClr val="FFFFFF"/>
              </a:solidFill>
              <a:prstDash val="solid"/>
              <a:round/>
              <a:headEnd type="oval" w="lg" len="lg"/>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3" name="Pfeil nach rechts 22"/>
          <p:cNvSpPr/>
          <p:nvPr/>
        </p:nvSpPr>
        <p:spPr bwMode="auto">
          <a:xfrm>
            <a:off x="5565068" y="3032956"/>
            <a:ext cx="540060" cy="262913"/>
          </a:xfrm>
          <a:prstGeom prst="rightArrow">
            <a:avLst/>
          </a:prstGeom>
          <a:solidFill>
            <a:schemeClr val="accent2"/>
          </a:solidFill>
          <a:ln w="1079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24" name="Rechteck 23"/>
          <p:cNvSpPr/>
          <p:nvPr/>
        </p:nvSpPr>
        <p:spPr bwMode="auto">
          <a:xfrm>
            <a:off x="6057709" y="1448780"/>
            <a:ext cx="3451145" cy="404851"/>
          </a:xfrm>
          <a:prstGeom prst="rect">
            <a:avLst/>
          </a:prstGeom>
          <a:noFill/>
          <a:ln w="19050" cap="flat" cmpd="sng" algn="ctr">
            <a:solidFill>
              <a:schemeClr val="accent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effectLst/>
                <a:latin typeface="Arial" charset="0"/>
              </a:rPr>
              <a:t>Cutting process</a:t>
            </a:r>
          </a:p>
        </p:txBody>
      </p:sp>
      <p:sp>
        <p:nvSpPr>
          <p:cNvPr id="25" name="Rechteck 24"/>
          <p:cNvSpPr/>
          <p:nvPr/>
        </p:nvSpPr>
        <p:spPr bwMode="auto">
          <a:xfrm>
            <a:off x="8227747" y="2852936"/>
            <a:ext cx="350628" cy="317311"/>
          </a:xfrm>
          <a:prstGeom prst="rect">
            <a:avLst/>
          </a:prstGeom>
          <a:noFill/>
          <a:ln w="19050" cap="flat" cmpd="sng" algn="ctr">
            <a:solidFill>
              <a:schemeClr val="accent2"/>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cxnSp>
        <p:nvCxnSpPr>
          <p:cNvPr id="27" name="Gerade Verbindung mit Pfeil 26"/>
          <p:cNvCxnSpPr/>
          <p:nvPr/>
        </p:nvCxnSpPr>
        <p:spPr bwMode="auto">
          <a:xfrm>
            <a:off x="8451701" y="3202701"/>
            <a:ext cx="0" cy="1594451"/>
          </a:xfrm>
          <a:prstGeom prst="straightConnector1">
            <a:avLst/>
          </a:prstGeom>
          <a:solidFill>
            <a:srgbClr val="DDDDDD"/>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Textfeld 27"/>
          <p:cNvSpPr txBox="1"/>
          <p:nvPr/>
        </p:nvSpPr>
        <p:spPr>
          <a:xfrm>
            <a:off x="7309727" y="4846796"/>
            <a:ext cx="2338009" cy="646331"/>
          </a:xfrm>
          <a:prstGeom prst="rect">
            <a:avLst/>
          </a:prstGeom>
          <a:noFill/>
          <a:ln>
            <a:solidFill>
              <a:schemeClr val="tx1"/>
            </a:solidFill>
            <a:prstDash val="dash"/>
          </a:ln>
        </p:spPr>
        <p:txBody>
          <a:bodyPr wrap="square" rtlCol="0">
            <a:spAutoFit/>
          </a:bodyPr>
          <a:lstStyle/>
          <a:p>
            <a:pPr algn="ctr"/>
            <a:r>
              <a:rPr lang="en-US" dirty="0" smtClean="0"/>
              <a:t>Area covered by the thermal camera</a:t>
            </a:r>
            <a:endParaRPr lang="en-US" dirty="0"/>
          </a:p>
        </p:txBody>
      </p:sp>
    </p:spTree>
    <p:extLst>
      <p:ext uri="{BB962C8B-B14F-4D97-AF65-F5344CB8AC3E}">
        <p14:creationId xmlns:p14="http://schemas.microsoft.com/office/powerpoint/2010/main" val="3604866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124 mm</a:t>
            </a:r>
            <a:endParaRPr lang="en-US" dirty="0">
              <a:solidFill>
                <a:srgbClr val="407FB7"/>
              </a:solidFill>
            </a:endParaRPr>
          </a:p>
        </p:txBody>
      </p:sp>
      <mc:AlternateContent xmlns:mc="http://schemas.openxmlformats.org/markup-compatibility/2006" xmlns:a14="http://schemas.microsoft.com/office/drawing/2010/main">
        <mc:Choice Requires="a14">
          <p:sp>
            <p:nvSpPr>
              <p:cNvPr id="3" name="Textfeld 2"/>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 0,</a:t>
                </a:r>
                <a:r>
                  <a:rPr lang="en-US" dirty="0"/>
                  <a:t> </a:t>
                </a:r>
                <a:r>
                  <a:rPr lang="en-US" dirty="0" smtClean="0"/>
                  <a:t>uncoated, workpiece position: 124 mm</a:t>
                </a:r>
                <a:endParaRPr lang="en-US" dirty="0"/>
              </a:p>
            </p:txBody>
          </p:sp>
        </mc:Choice>
        <mc:Fallback xmlns="">
          <p:sp>
            <p:nvSpPr>
              <p:cNvPr id="3" name="Textfeld 2"/>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5" name="Diagramm 4"/>
          <p:cNvGraphicFramePr>
            <a:graphicFrameLocks/>
          </p:cNvGraphicFramePr>
          <p:nvPr>
            <p:extLst>
              <p:ext uri="{D42A27DB-BD31-4B8C-83A1-F6EECF244321}">
                <p14:modId xmlns:p14="http://schemas.microsoft.com/office/powerpoint/2010/main" val="2278543671"/>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Diagramm 22"/>
          <p:cNvGraphicFramePr>
            <a:graphicFrameLocks/>
          </p:cNvGraphicFramePr>
          <p:nvPr>
            <p:extLst>
              <p:ext uri="{D42A27DB-BD31-4B8C-83A1-F6EECF244321}">
                <p14:modId xmlns:p14="http://schemas.microsoft.com/office/powerpoint/2010/main" val="188957007"/>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p:cNvGraphicFramePr>
            <a:graphicFrameLocks/>
          </p:cNvGraphicFramePr>
          <p:nvPr>
            <p:extLst>
              <p:ext uri="{D42A27DB-BD31-4B8C-83A1-F6EECF244321}">
                <p14:modId xmlns:p14="http://schemas.microsoft.com/office/powerpoint/2010/main" val="1029261499"/>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Diagramm 25"/>
          <p:cNvGraphicFramePr>
            <a:graphicFrameLocks/>
          </p:cNvGraphicFramePr>
          <p:nvPr>
            <p:extLst>
              <p:ext uri="{D42A27DB-BD31-4B8C-83A1-F6EECF244321}">
                <p14:modId xmlns:p14="http://schemas.microsoft.com/office/powerpoint/2010/main" val="1067194429"/>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Diagramm 26"/>
          <p:cNvGraphicFramePr>
            <a:graphicFrameLocks/>
          </p:cNvGraphicFramePr>
          <p:nvPr>
            <p:extLst>
              <p:ext uri="{D42A27DB-BD31-4B8C-83A1-F6EECF244321}">
                <p14:modId xmlns:p14="http://schemas.microsoft.com/office/powerpoint/2010/main" val="223747718"/>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feld 15"/>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17" name="Textfeld 16"/>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graphicFrame>
        <p:nvGraphicFramePr>
          <p:cNvPr id="24" name="Diagramm 23"/>
          <p:cNvGraphicFramePr>
            <a:graphicFrameLocks/>
          </p:cNvGraphicFramePr>
          <p:nvPr>
            <p:extLst>
              <p:ext uri="{D42A27DB-BD31-4B8C-83A1-F6EECF244321}">
                <p14:modId xmlns:p14="http://schemas.microsoft.com/office/powerpoint/2010/main" val="2222356117"/>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50961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218279" y="0"/>
            <a:ext cx="9467850" cy="719138"/>
          </a:xfrm>
        </p:spPr>
        <p:txBody>
          <a:bodyPr/>
          <a:lstStyle/>
          <a:p>
            <a:r>
              <a:rPr lang="en-US" sz="2400" dirty="0"/>
              <a:t>Influence of uncut chip thickness and cutting </a:t>
            </a:r>
            <a:r>
              <a:rPr lang="en-US" sz="2400" dirty="0" smtClean="0"/>
              <a:t>velocity</a:t>
            </a:r>
            <a:r>
              <a:rPr lang="en-US" dirty="0" smtClean="0"/>
              <a:t/>
            </a:r>
            <a:br>
              <a:rPr lang="en-US" dirty="0" smtClean="0"/>
            </a:br>
            <a:r>
              <a:rPr lang="en-US" dirty="0" smtClean="0">
                <a:solidFill>
                  <a:srgbClr val="407FB7"/>
                </a:solidFill>
              </a:rPr>
              <a:t>Workpiece position 200 mm</a:t>
            </a:r>
            <a:endParaRPr lang="en-US" dirty="0">
              <a:solidFill>
                <a:srgbClr val="407FB7"/>
              </a:solidFill>
            </a:endParaRPr>
          </a:p>
        </p:txBody>
      </p:sp>
      <mc:AlternateContent xmlns:mc="http://schemas.openxmlformats.org/markup-compatibility/2006" xmlns:a14="http://schemas.microsoft.com/office/drawing/2010/main">
        <mc:Choice Requires="a14">
          <p:sp>
            <p:nvSpPr>
              <p:cNvPr id="4" name="Textfeld 3"/>
              <p:cNvSpPr txBox="1"/>
              <p:nvPr/>
            </p:nvSpPr>
            <p:spPr>
              <a:xfrm>
                <a:off x="308484" y="847444"/>
                <a:ext cx="9289032" cy="394082"/>
              </a:xfrm>
              <a:prstGeom prst="rect">
                <a:avLst/>
              </a:prstGeom>
              <a:noFill/>
            </p:spPr>
            <p:txBody>
              <a:bodyPr wrap="square" rtlCol="0">
                <a:spAutoFit/>
              </a:bodyPr>
              <a:lstStyle/>
              <a:p>
                <a:pPr algn="ctr"/>
                <a:r>
                  <a:rPr lang="en-US" dirty="0" smtClean="0"/>
                  <a:t>a</a:t>
                </a:r>
                <a:r>
                  <a:rPr lang="en-US" baseline="-25000" dirty="0" smtClean="0"/>
                  <a:t>p </a:t>
                </a:r>
                <a:r>
                  <a:rPr lang="en-US" dirty="0" smtClean="0"/>
                  <a:t>= 3,5 mm, </a:t>
                </a:r>
                <a14:m>
                  <m:oMath xmlns:m="http://schemas.openxmlformats.org/officeDocument/2006/math">
                    <m:r>
                      <a:rPr lang="en-US" i="1" smtClean="0">
                        <a:latin typeface="Cambria Math"/>
                        <a:ea typeface="Cambria Math"/>
                      </a:rPr>
                      <m:t>𝛾</m:t>
                    </m:r>
                  </m:oMath>
                </a14:m>
                <a:r>
                  <a:rPr lang="en-US" dirty="0" smtClean="0"/>
                  <a:t> = 6°, </a:t>
                </a:r>
                <a14:m>
                  <m:oMath xmlns:m="http://schemas.openxmlformats.org/officeDocument/2006/math">
                    <m:r>
                      <a:rPr lang="en-US" i="1" smtClean="0">
                        <a:latin typeface="Cambria Math"/>
                        <a:ea typeface="Cambria Math"/>
                      </a:rPr>
                      <m:t>𝛼</m:t>
                    </m:r>
                  </m:oMath>
                </a14:m>
                <a:r>
                  <a:rPr lang="en-US" dirty="0" smtClean="0"/>
                  <a:t> = 3°, </a:t>
                </a:r>
                <a14:m>
                  <m:oMath xmlns:m="http://schemas.openxmlformats.org/officeDocument/2006/math">
                    <m:sSub>
                      <m:sSubPr>
                        <m:ctrlPr>
                          <a:rPr lang="de-DE" b="0" i="1" smtClean="0">
                            <a:latin typeface="Cambria Math" charset="0"/>
                          </a:rPr>
                        </m:ctrlPr>
                      </m:sSubPr>
                      <m:e>
                        <m:r>
                          <a:rPr lang="de-DE" b="0" i="1" smtClean="0">
                            <a:latin typeface="Cambria Math"/>
                          </a:rPr>
                          <m:t>𝑟</m:t>
                        </m:r>
                      </m:e>
                      <m:sub>
                        <m:r>
                          <a:rPr lang="de-DE" b="0" i="1" smtClean="0">
                            <a:latin typeface="Cambria Math"/>
                            <a:ea typeface="Cambria Math"/>
                          </a:rPr>
                          <m:t>𝛽</m:t>
                        </m:r>
                      </m:sub>
                    </m:sSub>
                  </m:oMath>
                </a14:m>
                <a:r>
                  <a:rPr lang="en-US" dirty="0" smtClean="0"/>
                  <a:t> = 0, uncoated, workpiece </a:t>
                </a:r>
                <a:r>
                  <a:rPr lang="en-US" dirty="0"/>
                  <a:t>position: </a:t>
                </a:r>
                <a:r>
                  <a:rPr lang="en-US" dirty="0" smtClean="0"/>
                  <a:t>200 mm</a:t>
                </a:r>
                <a:endParaRPr lang="en-US" dirty="0"/>
              </a:p>
            </p:txBody>
          </p:sp>
        </mc:Choice>
        <mc:Fallback xmlns="">
          <p:sp>
            <p:nvSpPr>
              <p:cNvPr id="4" name="Textfeld 3"/>
              <p:cNvSpPr txBox="1">
                <a:spLocks noRot="1" noChangeAspect="1" noMove="1" noResize="1" noEditPoints="1" noAdjustHandles="1" noChangeArrowheads="1" noChangeShapeType="1" noTextEdit="1"/>
              </p:cNvSpPr>
              <p:nvPr/>
            </p:nvSpPr>
            <p:spPr>
              <a:xfrm>
                <a:off x="308484" y="847444"/>
                <a:ext cx="9289032" cy="394082"/>
              </a:xfrm>
              <a:prstGeom prst="rect">
                <a:avLst/>
              </a:prstGeom>
              <a:blipFill rotWithShape="1">
                <a:blip r:embed="rId2"/>
                <a:stretch>
                  <a:fillRect t="-7692" b="-16923"/>
                </a:stretch>
              </a:blipFill>
            </p:spPr>
            <p:txBody>
              <a:bodyPr/>
              <a:lstStyle/>
              <a:p>
                <a:r>
                  <a:rPr lang="de-DE">
                    <a:noFill/>
                  </a:rPr>
                  <a:t> </a:t>
                </a:r>
              </a:p>
            </p:txBody>
          </p:sp>
        </mc:Fallback>
      </mc:AlternateContent>
      <p:graphicFrame>
        <p:nvGraphicFramePr>
          <p:cNvPr id="7" name="Diagramm 6"/>
          <p:cNvGraphicFramePr>
            <a:graphicFrameLocks/>
          </p:cNvGraphicFramePr>
          <p:nvPr>
            <p:extLst>
              <p:ext uri="{D42A27DB-BD31-4B8C-83A1-F6EECF244321}">
                <p14:modId xmlns:p14="http://schemas.microsoft.com/office/powerpoint/2010/main" val="511758014"/>
              </p:ext>
            </p:extLst>
          </p:nvPr>
        </p:nvGraphicFramePr>
        <p:xfrm>
          <a:off x="200472" y="1241526"/>
          <a:ext cx="3060340" cy="23402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a:graphicFrameLocks/>
          </p:cNvGraphicFramePr>
          <p:nvPr>
            <p:extLst>
              <p:ext uri="{D42A27DB-BD31-4B8C-83A1-F6EECF244321}">
                <p14:modId xmlns:p14="http://schemas.microsoft.com/office/powerpoint/2010/main" val="4289267982"/>
              </p:ext>
            </p:extLst>
          </p:nvPr>
        </p:nvGraphicFramePr>
        <p:xfrm>
          <a:off x="200472" y="3332620"/>
          <a:ext cx="3060340" cy="2340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Diagramm 9"/>
          <p:cNvGraphicFramePr>
            <a:graphicFrameLocks/>
          </p:cNvGraphicFramePr>
          <p:nvPr>
            <p:extLst>
              <p:ext uri="{D42A27DB-BD31-4B8C-83A1-F6EECF244321}">
                <p14:modId xmlns:p14="http://schemas.microsoft.com/office/powerpoint/2010/main" val="128320879"/>
              </p:ext>
            </p:extLst>
          </p:nvPr>
        </p:nvGraphicFramePr>
        <p:xfrm>
          <a:off x="3224808" y="3332620"/>
          <a:ext cx="3060340" cy="23402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Diagramm 12"/>
          <p:cNvGraphicFramePr>
            <a:graphicFrameLocks/>
          </p:cNvGraphicFramePr>
          <p:nvPr>
            <p:extLst>
              <p:ext uri="{D42A27DB-BD31-4B8C-83A1-F6EECF244321}">
                <p14:modId xmlns:p14="http://schemas.microsoft.com/office/powerpoint/2010/main" val="3073587230"/>
              </p:ext>
            </p:extLst>
          </p:nvPr>
        </p:nvGraphicFramePr>
        <p:xfrm>
          <a:off x="6285148" y="1241526"/>
          <a:ext cx="3060340" cy="23402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Diagramm 15"/>
          <p:cNvGraphicFramePr>
            <a:graphicFrameLocks/>
          </p:cNvGraphicFramePr>
          <p:nvPr>
            <p:extLst>
              <p:ext uri="{D42A27DB-BD31-4B8C-83A1-F6EECF244321}">
                <p14:modId xmlns:p14="http://schemas.microsoft.com/office/powerpoint/2010/main" val="3247580042"/>
              </p:ext>
            </p:extLst>
          </p:nvPr>
        </p:nvGraphicFramePr>
        <p:xfrm>
          <a:off x="6285148" y="3332620"/>
          <a:ext cx="3060340" cy="23402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Diagramm 16"/>
          <p:cNvGraphicFramePr>
            <a:graphicFrameLocks/>
          </p:cNvGraphicFramePr>
          <p:nvPr>
            <p:extLst>
              <p:ext uri="{D42A27DB-BD31-4B8C-83A1-F6EECF244321}">
                <p14:modId xmlns:p14="http://schemas.microsoft.com/office/powerpoint/2010/main" val="1223458652"/>
              </p:ext>
            </p:extLst>
          </p:nvPr>
        </p:nvGraphicFramePr>
        <p:xfrm>
          <a:off x="3224808" y="1241526"/>
          <a:ext cx="3060340" cy="2340260"/>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feld 18"/>
          <p:cNvSpPr txBox="1"/>
          <p:nvPr/>
        </p:nvSpPr>
        <p:spPr>
          <a:xfrm>
            <a:off x="2648744" y="1325121"/>
            <a:ext cx="828092" cy="461665"/>
          </a:xfrm>
          <a:prstGeom prst="rect">
            <a:avLst/>
          </a:prstGeom>
          <a:noFill/>
        </p:spPr>
        <p:txBody>
          <a:bodyPr wrap="square" rtlCol="0">
            <a:spAutoFit/>
          </a:bodyPr>
          <a:lstStyle/>
          <a:p>
            <a:r>
              <a:rPr lang="de-DE" sz="1200" dirty="0" smtClean="0"/>
              <a:t>h</a:t>
            </a:r>
            <a:r>
              <a:rPr lang="de-DE" sz="1200" baseline="-25000" dirty="0" smtClean="0"/>
              <a:t>sp </a:t>
            </a:r>
            <a:r>
              <a:rPr lang="de-DE" sz="1200" dirty="0" smtClean="0"/>
              <a:t> [µm]</a:t>
            </a:r>
            <a:endParaRPr lang="de-DE" sz="1200" dirty="0"/>
          </a:p>
          <a:p>
            <a:endParaRPr lang="de-DE" sz="1200" dirty="0"/>
          </a:p>
        </p:txBody>
      </p:sp>
      <p:sp>
        <p:nvSpPr>
          <p:cNvPr id="22" name="Textfeld 21"/>
          <p:cNvSpPr txBox="1"/>
          <p:nvPr/>
        </p:nvSpPr>
        <p:spPr>
          <a:xfrm>
            <a:off x="3650036" y="5481228"/>
            <a:ext cx="2916324" cy="261610"/>
          </a:xfrm>
          <a:prstGeom prst="rect">
            <a:avLst/>
          </a:prstGeom>
          <a:noFill/>
        </p:spPr>
        <p:txBody>
          <a:bodyPr wrap="square" rtlCol="0">
            <a:spAutoFit/>
          </a:bodyPr>
          <a:lstStyle/>
          <a:p>
            <a:pPr algn="ctr"/>
            <a:r>
              <a:rPr lang="en-US" sz="1100" b="1" dirty="0" smtClean="0"/>
              <a:t>Cutting velocity [m/min]</a:t>
            </a:r>
            <a:endParaRPr lang="en-US" sz="1100" b="1" dirty="0"/>
          </a:p>
        </p:txBody>
      </p:sp>
    </p:spTree>
    <p:extLst>
      <p:ext uri="{BB962C8B-B14F-4D97-AF65-F5344CB8AC3E}">
        <p14:creationId xmlns:p14="http://schemas.microsoft.com/office/powerpoint/2010/main" val="3784041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8" action="ppaction://hlinksldjump"/>
          </p:cNvPr>
          <p:cNvSpPr/>
          <p:nvPr>
            <p:custDataLst>
              <p:tags r:id="rId2"/>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4" name="Rechteck 13">
            <a:hlinkClick r:id="rId18" action="ppaction://hlinksldjump"/>
          </p:cNvPr>
          <p:cNvSpPr/>
          <p:nvPr>
            <p:custDataLst>
              <p:tags r:id="rId3"/>
            </p:custDataLst>
          </p:nvPr>
        </p:nvSpPr>
        <p:spPr bwMode="auto">
          <a:xfrm>
            <a:off x="697792"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3" name="Rechteck 12">
            <a:hlinkClick r:id="rId19" action="ppaction://hlinksldjump"/>
          </p:cNvPr>
          <p:cNvSpPr/>
          <p:nvPr>
            <p:custDataLst>
              <p:tags r:id="rId4"/>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2" name="Rechteck 11">
            <a:hlinkClick r:id="rId19" action="ppaction://hlinksldjump"/>
          </p:cNvPr>
          <p:cNvSpPr/>
          <p:nvPr>
            <p:custDataLst>
              <p:tags r:id="rId5"/>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1" name="Rechteck 10"/>
          <p:cNvSpPr/>
          <p:nvPr>
            <p:custDataLst>
              <p:tags r:id="rId6"/>
            </p:custDataLst>
          </p:nvPr>
        </p:nvSpPr>
        <p:spPr bwMode="auto">
          <a:xfrm>
            <a:off x="697792" y="2953959"/>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0" name="Rechteck 9">
            <a:hlinkClick r:id="rId20"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20" action="ppaction://hlinksldjump"/>
          </p:cNvPr>
          <p:cNvSpPr/>
          <p:nvPr>
            <p:custDataLst>
              <p:tags r:id="rId8"/>
            </p:custDataLst>
          </p:nvPr>
        </p:nvSpPr>
        <p:spPr bwMode="auto">
          <a:xfrm>
            <a:off x="215900" y="2953959"/>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1"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1"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2"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2"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5621333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hlinkClick r:id="rId17" action="ppaction://hlinksldjump"/>
          </p:cNvPr>
          <p:cNvSpPr/>
          <p:nvPr>
            <p:custDataLst>
              <p:tags r:id="rId2"/>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697792" y="4347531"/>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3" name="Rechteck 12"/>
          <p:cNvSpPr/>
          <p:nvPr>
            <p:custDataLst>
              <p:tags r:id="rId4"/>
            </p:custDataLst>
          </p:nvPr>
        </p:nvSpPr>
        <p:spPr bwMode="auto">
          <a:xfrm>
            <a:off x="1179684" y="3650745"/>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0" name="Rechteck 9">
            <a:hlinkClick r:id="rId19"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495308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graphicFrame>
        <p:nvGraphicFramePr>
          <p:cNvPr id="5" name="Diagramm 4"/>
          <p:cNvGraphicFramePr>
            <a:graphicFrameLocks/>
          </p:cNvGraphicFramePr>
          <p:nvPr>
            <p:extLst>
              <p:ext uri="{D42A27DB-BD31-4B8C-83A1-F6EECF244321}">
                <p14:modId xmlns:p14="http://schemas.microsoft.com/office/powerpoint/2010/main" val="4028983502"/>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3416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graphicFrame>
        <p:nvGraphicFramePr>
          <p:cNvPr id="5" name="Diagramm 4"/>
          <p:cNvGraphicFramePr>
            <a:graphicFrameLocks/>
          </p:cNvGraphicFramePr>
          <p:nvPr>
            <p:extLst>
              <p:ext uri="{D42A27DB-BD31-4B8C-83A1-F6EECF244321}">
                <p14:modId xmlns:p14="http://schemas.microsoft.com/office/powerpoint/2010/main" val="4114050087"/>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0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graphicFrame>
        <p:nvGraphicFramePr>
          <p:cNvPr id="4" name="Diagramm 3"/>
          <p:cNvGraphicFramePr>
            <a:graphicFrameLocks/>
          </p:cNvGraphicFramePr>
          <p:nvPr>
            <p:extLst>
              <p:ext uri="{D42A27DB-BD31-4B8C-83A1-F6EECF244321}">
                <p14:modId xmlns:p14="http://schemas.microsoft.com/office/powerpoint/2010/main" val="1272928093"/>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3461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graphicFrame>
        <p:nvGraphicFramePr>
          <p:cNvPr id="4" name="Diagramm 3"/>
          <p:cNvGraphicFramePr>
            <a:graphicFrameLocks/>
          </p:cNvGraphicFramePr>
          <p:nvPr>
            <p:extLst>
              <p:ext uri="{D42A27DB-BD31-4B8C-83A1-F6EECF244321}">
                <p14:modId xmlns:p14="http://schemas.microsoft.com/office/powerpoint/2010/main" val="380616088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5185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graphicFrame>
        <p:nvGraphicFramePr>
          <p:cNvPr id="4" name="Diagramm 3"/>
          <p:cNvGraphicFramePr>
            <a:graphicFrameLocks/>
          </p:cNvGraphicFramePr>
          <p:nvPr>
            <p:extLst>
              <p:ext uri="{D42A27DB-BD31-4B8C-83A1-F6EECF244321}">
                <p14:modId xmlns:p14="http://schemas.microsoft.com/office/powerpoint/2010/main" val="1131410455"/>
              </p:ext>
            </p:extLst>
          </p:nvPr>
        </p:nvGraphicFramePr>
        <p:xfrm>
          <a:off x="245204" y="874275"/>
          <a:ext cx="9414000" cy="509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1249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31827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Experimental Setup</a:t>
            </a:r>
            <a:br>
              <a:rPr lang="en-US" dirty="0" smtClean="0"/>
            </a:br>
            <a:r>
              <a:rPr lang="en-US" dirty="0" smtClean="0">
                <a:solidFill>
                  <a:srgbClr val="407FB7"/>
                </a:solidFill>
              </a:rPr>
              <a:t>Design of Experiment</a:t>
            </a:r>
            <a:endParaRPr lang="en-US" dirty="0">
              <a:solidFill>
                <a:srgbClr val="407FB7"/>
              </a:solidFill>
            </a:endParaRPr>
          </a:p>
        </p:txBody>
      </p:sp>
      <p:graphicFrame>
        <p:nvGraphicFramePr>
          <p:cNvPr id="3" name="Tabelle 2"/>
          <p:cNvGraphicFramePr>
            <a:graphicFrameLocks noGrp="1"/>
          </p:cNvGraphicFramePr>
          <p:nvPr>
            <p:extLst>
              <p:ext uri="{D42A27DB-BD31-4B8C-83A1-F6EECF244321}">
                <p14:modId xmlns:p14="http://schemas.microsoft.com/office/powerpoint/2010/main" val="95880540"/>
              </p:ext>
            </p:extLst>
          </p:nvPr>
        </p:nvGraphicFramePr>
        <p:xfrm>
          <a:off x="217486" y="872722"/>
          <a:ext cx="9452037" cy="4968548"/>
        </p:xfrm>
        <a:graphic>
          <a:graphicData uri="http://schemas.openxmlformats.org/drawingml/2006/table">
            <a:tbl>
              <a:tblPr firstRow="1">
                <a:tableStyleId>{5C22544A-7EE6-4342-B048-85BDC9FD1C3A}</a:tableStyleId>
              </a:tblPr>
              <a:tblGrid>
                <a:gridCol w="2700582"/>
                <a:gridCol w="1350291"/>
                <a:gridCol w="1350291"/>
                <a:gridCol w="1350291"/>
                <a:gridCol w="1350291"/>
                <a:gridCol w="1350291"/>
              </a:tblGrid>
              <a:tr h="385676">
                <a:tc>
                  <a:txBody>
                    <a:bodyPr/>
                    <a:lstStyle/>
                    <a:p>
                      <a:pPr algn="ctr" fontAlgn="ctr"/>
                      <a:r>
                        <a:rPr lang="de-DE" sz="1200" b="1" u="none" strike="noStrike" dirty="0">
                          <a:effectLst/>
                        </a:rPr>
                        <a:t>Experiments</a:t>
                      </a:r>
                      <a:endParaRPr lang="de-DE"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rPr>
                        <a:t>Cutting Velocity [m/min]</a:t>
                      </a:r>
                      <a:endParaRPr lang="de-DE" sz="1200" b="1" i="0" u="none" strike="noStrike">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rPr>
                        <a:t>Uncut chip thickness [µm]</a:t>
                      </a:r>
                      <a:endParaRPr lang="de-DE" sz="1200" b="1" i="0" u="none" strike="noStrike">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rPr>
                        <a:t>Integration time [µs]</a:t>
                      </a:r>
                      <a:endParaRPr lang="de-DE" sz="1200" b="1" i="0" u="none" strike="noStrike">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a:effectLst/>
                        </a:rPr>
                        <a:t>Cutting Force [N]</a:t>
                      </a:r>
                      <a:endParaRPr lang="de-DE" sz="1200" b="1" i="0" u="none" strike="noStrike">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c>
                  <a:txBody>
                    <a:bodyPr/>
                    <a:lstStyle/>
                    <a:p>
                      <a:pPr algn="ctr" rtl="0" fontAlgn="ctr"/>
                      <a:r>
                        <a:rPr lang="de-DE" sz="1200" u="none" strike="noStrike" dirty="0">
                          <a:effectLst/>
                        </a:rPr>
                        <a:t>Passive Force [N]</a:t>
                      </a:r>
                      <a:endParaRPr lang="de-DE" sz="1200" b="1" i="0" u="none" strike="noStrike" dirty="0">
                        <a:solidFill>
                          <a:srgbClr val="FFFFFF"/>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549F"/>
                    </a:solidFill>
                  </a:tcPr>
                </a:tc>
              </a:tr>
              <a:tr h="381906">
                <a:tc>
                  <a:txBody>
                    <a:bodyPr/>
                    <a:lstStyle/>
                    <a:p>
                      <a:pPr algn="ctr" fontAlgn="ctr"/>
                      <a:r>
                        <a:rPr lang="de-DE" sz="1200" b="1" u="none" strike="noStrike">
                          <a:effectLst/>
                        </a:rPr>
                        <a:t>VP41_1_H200_V100_C45_MF_425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425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1000</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VP41_2_H200_V100_C45_MF_425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425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1565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1005</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VP42_1_H300_V100_C45_MF_425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300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425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2250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1159</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VP42_2_H300_V100_C45_MF_285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300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2136</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1079</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VP43_1_H400_V100_C45_MF_285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2716</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1118</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VP45_2_H200_V150_C45_MF_425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425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1448</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688</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VP46_1_H300_V150_C45_MF_285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300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2006</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801</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VP46_2_H300_V150_C45_MF_285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300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2004</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875</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VP49_1_H400_V150_C45_MF_285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2675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1046</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VP49_2_H400_V150_C45_MF_285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400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2590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1000</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a:effectLst/>
                        </a:rPr>
                        <a:t>VP50_1_H500_V150_C45_MF_285</a:t>
                      </a:r>
                      <a:endParaRPr lang="de-DE" sz="1200" b="1"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500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3220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1120</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06">
                <a:tc>
                  <a:txBody>
                    <a:bodyPr/>
                    <a:lstStyle/>
                    <a:p>
                      <a:pPr algn="ctr" fontAlgn="ctr"/>
                      <a:r>
                        <a:rPr lang="de-DE" sz="1200" b="1" u="none" strike="noStrike" dirty="0">
                          <a:effectLst/>
                        </a:rPr>
                        <a:t>VP50_2_H500_V150_C45_MF_285</a:t>
                      </a:r>
                      <a:endParaRPr lang="de-DE" sz="1200" b="1"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150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500</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285</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a:effectLst/>
                        </a:rPr>
                        <a:t>3178</a:t>
                      </a:r>
                      <a:endParaRPr lang="de-DE" sz="1200" b="0" i="0" u="none" strike="noStrike">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de-DE" sz="1200" u="none" strike="noStrike" dirty="0">
                          <a:effectLst/>
                        </a:rPr>
                        <a:t>1162</a:t>
                      </a:r>
                      <a:endParaRPr lang="de-DE" sz="12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154887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196547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2040880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424771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custDataLst>
              <p:tags r:id="rId2"/>
            </p:custDataLst>
          </p:nvPr>
        </p:nvSpPr>
        <p:spPr bwMode="auto">
          <a:xfrm>
            <a:off x="1179684" y="4347531"/>
            <a:ext cx="8504066"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14" name="Rechteck 13">
            <a:hlinkClick r:id="rId17" action="ppaction://hlinksldjump"/>
          </p:cNvPr>
          <p:cNvSpPr/>
          <p:nvPr>
            <p:custDataLst>
              <p:tags r:id="rId3"/>
            </p:custDataLst>
          </p:nvPr>
        </p:nvSpPr>
        <p:spPr bwMode="auto">
          <a:xfrm>
            <a:off x="1179684" y="4347531"/>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Influence of uncut chip thickness and cutting velocity</a:t>
            </a:r>
            <a:endParaRPr kumimoji="0" lang="de-DE" sz="1755" b="1" u="none" strike="noStrike" cap="none" normalizeH="0" baseline="0" smtClean="0">
              <a:ln>
                <a:noFill/>
              </a:ln>
              <a:effectLst/>
              <a:latin typeface="Arial"/>
            </a:endParaRPr>
          </a:p>
        </p:txBody>
      </p:sp>
      <p:sp>
        <p:nvSpPr>
          <p:cNvPr id="13" name="Rechteck 12">
            <a:hlinkClick r:id="rId17" action="ppaction://hlinksldjump"/>
          </p:cNvPr>
          <p:cNvSpPr/>
          <p:nvPr>
            <p:custDataLst>
              <p:tags r:id="rId4"/>
            </p:custDataLst>
          </p:nvPr>
        </p:nvSpPr>
        <p:spPr bwMode="auto">
          <a:xfrm>
            <a:off x="697792" y="4347531"/>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4.2</a:t>
            </a:r>
          </a:p>
        </p:txBody>
      </p:sp>
      <p:sp>
        <p:nvSpPr>
          <p:cNvPr id="12" name="Rechteck 11">
            <a:hlinkClick r:id="rId18" action="ppaction://hlinksldjump"/>
          </p:cNvPr>
          <p:cNvSpPr/>
          <p:nvPr>
            <p:custDataLst>
              <p:tags r:id="rId5"/>
            </p:custDataLst>
          </p:nvPr>
        </p:nvSpPr>
        <p:spPr bwMode="auto">
          <a:xfrm>
            <a:off x="1179684" y="3650745"/>
            <a:ext cx="8504066"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Time and spatial varying thermal properties</a:t>
            </a:r>
            <a:endParaRPr kumimoji="0" lang="de-DE" sz="1755" b="1" u="none" strike="noStrike" cap="none" normalizeH="0" baseline="0" smtClean="0">
              <a:ln>
                <a:noFill/>
              </a:ln>
              <a:effectLst/>
              <a:latin typeface="Arial"/>
            </a:endParaRPr>
          </a:p>
        </p:txBody>
      </p:sp>
      <p:sp>
        <p:nvSpPr>
          <p:cNvPr id="11" name="Rechteck 10">
            <a:hlinkClick r:id="rId18" action="ppaction://hlinksldjump"/>
          </p:cNvPr>
          <p:cNvSpPr/>
          <p:nvPr>
            <p:custDataLst>
              <p:tags r:id="rId6"/>
            </p:custDataLst>
          </p:nvPr>
        </p:nvSpPr>
        <p:spPr bwMode="auto">
          <a:xfrm>
            <a:off x="697792" y="3650745"/>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4.1</a:t>
            </a:r>
          </a:p>
        </p:txBody>
      </p:sp>
      <p:sp>
        <p:nvSpPr>
          <p:cNvPr id="10" name="Rechteck 9">
            <a:hlinkClick r:id="rId19" action="ppaction://hlinksldjump"/>
          </p:cNvPr>
          <p:cNvSpPr/>
          <p:nvPr>
            <p:custDataLst>
              <p:tags r:id="rId7"/>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9" name="Rechteck 8">
            <a:hlinkClick r:id="rId19" action="ppaction://hlinksldjump"/>
          </p:cNvPr>
          <p:cNvSpPr/>
          <p:nvPr>
            <p:custDataLst>
              <p:tags r:id="rId8"/>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8" name="Rechteck 7">
            <a:hlinkClick r:id="" action="ppaction://noaction"/>
          </p:cNvPr>
          <p:cNvSpPr/>
          <p:nvPr>
            <p:custDataLst>
              <p:tags r:id="rId9"/>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7" name="Rechteck 6">
            <a:hlinkClick r:id="" action="ppaction://noaction"/>
          </p:cNvPr>
          <p:cNvSpPr/>
          <p:nvPr>
            <p:custDataLst>
              <p:tags r:id="rId10"/>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6" name="Rechteck 5">
            <a:hlinkClick r:id="rId20" action="ppaction://hlinksldjump"/>
          </p:cNvPr>
          <p:cNvSpPr/>
          <p:nvPr>
            <p:custDataLst>
              <p:tags r:id="rId11"/>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20" action="ppaction://hlinksldjump"/>
          </p:cNvPr>
          <p:cNvSpPr/>
          <p:nvPr>
            <p:custDataLst>
              <p:tags r:id="rId12"/>
            </p:custDataLst>
          </p:nvPr>
        </p:nvSpPr>
        <p:spPr bwMode="auto">
          <a:xfrm>
            <a:off x="215900" y="1560386"/>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21" action="ppaction://hlinksldjump"/>
          </p:cNvPr>
          <p:cNvSpPr/>
          <p:nvPr>
            <p:custDataLst>
              <p:tags r:id="rId13"/>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21" action="ppaction://hlinksldjump"/>
          </p:cNvPr>
          <p:cNvSpPr/>
          <p:nvPr>
            <p:custDataLst>
              <p:tags r:id="rId14"/>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5"/>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250460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6795837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85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Experimental Setup</a:t>
            </a:r>
            <a:br>
              <a:rPr lang="en-US" dirty="0"/>
            </a:br>
            <a:r>
              <a:rPr lang="en-US" dirty="0">
                <a:solidFill>
                  <a:srgbClr val="407FB7"/>
                </a:solidFill>
              </a:rPr>
              <a:t>Boundary </a:t>
            </a:r>
            <a:r>
              <a:rPr lang="en-US" dirty="0" smtClean="0">
                <a:solidFill>
                  <a:srgbClr val="407FB7"/>
                </a:solidFill>
              </a:rPr>
              <a:t>Conditions</a:t>
            </a:r>
            <a:endParaRPr lang="en-US" dirty="0">
              <a:solidFill>
                <a:srgbClr val="407FB7"/>
              </a:solidFill>
            </a:endParaRPr>
          </a:p>
        </p:txBody>
      </p:sp>
      <mc:AlternateContent xmlns:mc="http://schemas.openxmlformats.org/markup-compatibility/2006">
        <mc:Choice xmlns:a14="http://schemas.microsoft.com/office/drawing/2010/main" Requires="a14">
          <p:graphicFrame>
            <p:nvGraphicFramePr>
              <p:cNvPr id="8" name="Tabelle 7"/>
              <p:cNvGraphicFramePr>
                <a:graphicFrameLocks noGrp="1"/>
              </p:cNvGraphicFramePr>
              <p:nvPr>
                <p:extLst>
                  <p:ext uri="{D42A27DB-BD31-4B8C-83A1-F6EECF244321}">
                    <p14:modId xmlns:p14="http://schemas.microsoft.com/office/powerpoint/2010/main" val="316289905"/>
                  </p:ext>
                </p:extLst>
              </p:nvPr>
            </p:nvGraphicFramePr>
            <p:xfrm>
              <a:off x="308485" y="891255"/>
              <a:ext cx="9288000" cy="4438104"/>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396928">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928">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928">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200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100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2864">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error of the workpiece position for </a:t>
                          </a:r>
                          <a14:m>
                            <m:oMath xmlns:m="http://schemas.openxmlformats.org/officeDocument/2006/math">
                              <m:sSub>
                                <m:sSubPr>
                                  <m:ctrlPr>
                                    <a:rPr lang="en-US" sz="1100" i="1" u="none" strike="noStrike" dirty="0" smtClean="0">
                                      <a:effectLst/>
                                      <a:latin typeface="Cambria Math" charset="0"/>
                                    </a:rPr>
                                  </m:ctrlPr>
                                </m:sSubPr>
                                <m:e>
                                  <m:r>
                                    <a:rPr lang="en-US" sz="1100" i="1" u="none" strike="noStrike" dirty="0" smtClean="0">
                                      <a:effectLst/>
                                      <a:latin typeface="Cambria Math"/>
                                    </a:rPr>
                                    <m:t>𝑣</m:t>
                                  </m:r>
                                </m:e>
                                <m:sub>
                                  <m:r>
                                    <a:rPr lang="en-US" sz="1100" i="1" u="none" strike="noStrike" dirty="0" smtClean="0">
                                      <a:effectLst/>
                                      <a:latin typeface="Cambria Math"/>
                                    </a:rPr>
                                    <m:t>𝑐</m:t>
                                  </m:r>
                                </m:sub>
                              </m:sSub>
                            </m:oMath>
                          </a14:m>
                          <a:r>
                            <a:rPr lang="en-US" sz="1100" u="none" strike="noStrike" dirty="0">
                              <a:effectLst/>
                            </a:rPr>
                            <a:t> = 150 [mm/mm]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2864">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928">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p:graphicFrame>
            <p:nvGraphicFramePr>
              <p:cNvPr id="8" name="Tabelle 7"/>
              <p:cNvGraphicFramePr>
                <a:graphicFrameLocks noGrp="1"/>
              </p:cNvGraphicFramePr>
              <p:nvPr>
                <p:extLst>
                  <p:ext uri="{D42A27DB-BD31-4B8C-83A1-F6EECF244321}">
                    <p14:modId xmlns:p14="http://schemas.microsoft.com/office/powerpoint/2010/main" val="316289905"/>
                  </p:ext>
                </p:extLst>
              </p:nvPr>
            </p:nvGraphicFramePr>
            <p:xfrm>
              <a:off x="308485" y="891255"/>
              <a:ext cx="9288000" cy="4438104"/>
            </p:xfrm>
            <a:graphic>
              <a:graphicData uri="http://schemas.openxmlformats.org/drawingml/2006/table">
                <a:tbl>
                  <a:tblPr>
                    <a:tableStyleId>{5C22544A-7EE6-4342-B048-85BDC9FD1C3A}</a:tableStyleId>
                  </a:tblPr>
                  <a:tblGrid>
                    <a:gridCol w="2016000"/>
                    <a:gridCol w="1080000"/>
                    <a:gridCol w="2016000"/>
                    <a:gridCol w="1080000"/>
                    <a:gridCol w="2016000"/>
                    <a:gridCol w="1080000"/>
                  </a:tblGrid>
                  <a:tr h="252000">
                    <a:tc gridSpan="6">
                      <a:txBody>
                        <a:bodyPr/>
                        <a:lstStyle/>
                        <a:p>
                          <a:pPr algn="ctr" rtl="0" fontAlgn="ctr"/>
                          <a:r>
                            <a:rPr lang="en-US" sz="1400" b="1" u="none" strike="noStrike" dirty="0" smtClean="0">
                              <a:solidFill>
                                <a:schemeClr val="bg1"/>
                              </a:solidFill>
                              <a:effectLst/>
                            </a:rPr>
                            <a:t>Boundary Conditions</a:t>
                          </a:r>
                          <a:endParaRPr lang="en-US" sz="14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252000">
                    <a:tc gridSpan="2">
                      <a:txBody>
                        <a:bodyPr/>
                        <a:lstStyle/>
                        <a:p>
                          <a:pPr algn="ctr" rtl="0" fontAlgn="ctr"/>
                          <a:r>
                            <a:rPr lang="en-US" sz="1200" b="1" u="none" strike="noStrike" dirty="0" smtClean="0">
                              <a:solidFill>
                                <a:schemeClr val="bg1"/>
                              </a:solidFill>
                              <a:effectLst/>
                            </a:rPr>
                            <a:t>Tool</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Camera</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c gridSpan="2">
                      <a:txBody>
                        <a:bodyPr/>
                        <a:lstStyle/>
                        <a:p>
                          <a:pPr algn="ctr" rtl="0" fontAlgn="ctr"/>
                          <a:r>
                            <a:rPr lang="en-US" sz="1200" b="1" u="none" strike="noStrike" dirty="0" smtClean="0">
                              <a:solidFill>
                                <a:schemeClr val="bg1"/>
                              </a:solidFill>
                              <a:effectLst/>
                            </a:rPr>
                            <a:t>Workpiece</a:t>
                          </a:r>
                          <a:endParaRPr lang="en-US" sz="1200" b="1" i="0" u="none" strike="noStrike" dirty="0">
                            <a:solidFill>
                              <a:schemeClr val="bg1"/>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7FB7"/>
                        </a:solidFill>
                      </a:tcPr>
                    </a:tc>
                    <a:tc hMerge="1">
                      <a:txBody>
                        <a:bodyPr/>
                        <a:lstStyle/>
                        <a:p>
                          <a:endParaRPr lang="de-DE"/>
                        </a:p>
                      </a:txBody>
                      <a:tcPr/>
                    </a:tc>
                  </a:tr>
                  <a:tr h="426720">
                    <a:tc>
                      <a:txBody>
                        <a:bodyPr/>
                        <a:lstStyle/>
                        <a:p>
                          <a:pPr algn="l" rtl="0" fontAlgn="ctr"/>
                          <a:r>
                            <a:rPr lang="en-US" sz="1100" u="none" strike="noStrike" dirty="0" smtClean="0">
                              <a:effectLst/>
                            </a:rPr>
                            <a:t>Heat Conductivity [W/(mK)]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75,4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Pixel pitch (Infrared Camera) [mm/pixel]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0,015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Length of the workpiece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00">
                    <a:tc>
                      <a:txBody>
                        <a:bodyPr/>
                        <a:lstStyle/>
                        <a:p>
                          <a:pPr algn="l" rtl="0" fontAlgn="ctr"/>
                          <a:r>
                            <a:rPr lang="en-US" sz="1100" u="none" strike="noStrike" dirty="0" smtClean="0">
                              <a:effectLst/>
                            </a:rPr>
                            <a:t>Heat Capacity  [J/(cm^3K)]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rPr>
                            <a:t>Maximum digit level valid (FLIR X)</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8192</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Heat Capacity [J/(kgK)]</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Interpolation**</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pPr algn="l" rtl="0" fontAlgn="ctr"/>
                          <a:r>
                            <a:rPr lang="en-US" sz="1100" u="none" strike="noStrike" dirty="0" smtClean="0">
                              <a:effectLst/>
                            </a:rPr>
                            <a:t>Rake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6</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Maximum digit level valid (FLIR SC7600)</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16000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Workpiece Material</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AISI 1045 (normalized)</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pPr algn="l" rtl="0" fontAlgn="ctr"/>
                          <a:r>
                            <a:rPr lang="en-US" sz="1100" u="none" strike="noStrike" dirty="0" smtClean="0">
                              <a:effectLst/>
                            </a:rPr>
                            <a:t>Clearance Angle [°]</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Frame Rate (Infrared Camera) [Hz]</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328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Depth of Cut ap [mm]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3,5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2000">
                    <a:tc>
                      <a:txBody>
                        <a:bodyPr/>
                        <a:lstStyle/>
                        <a:p>
                          <a:pPr algn="l" rtl="0" fontAlgn="ctr"/>
                          <a:r>
                            <a:rPr lang="en-US" sz="1100" u="none" strike="noStrike" dirty="0">
                              <a:effectLst/>
                            </a:rPr>
                            <a:t>Assumed percentage of heat conducted away by convection and radiation</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0,03</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smtClean="0">
                              <a:effectLst/>
                            </a:rPr>
                            <a:t>Minimum valid temperature for the frames [°C]</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200</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7"/>
                          <a:stretch>
                            <a:fillRect l="-307553" t="-376000" r="-54079" b="-265000"/>
                          </a:stretch>
                        </a:blipFill>
                      </a:tcPr>
                    </a:tc>
                    <a:tc>
                      <a:txBody>
                        <a:bodyPr/>
                        <a:lstStyle/>
                        <a:p>
                          <a:pPr algn="ctr" rtl="0" fontAlgn="ctr"/>
                          <a:r>
                            <a:rPr lang="en-US" sz="1100" u="none" strike="noStrike" dirty="0" smtClean="0">
                              <a:effectLst/>
                            </a:rPr>
                            <a:t>0,0255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94360">
                    <a:tc>
                      <a:txBody>
                        <a:bodyPr/>
                        <a:lstStyle/>
                        <a:p>
                          <a:pPr algn="l" rtl="0" fontAlgn="ctr"/>
                          <a:r>
                            <a:rPr lang="en-US" sz="1100" u="none" strike="noStrike" dirty="0" smtClean="0">
                              <a:effectLst/>
                            </a:rPr>
                            <a:t>Cutting edge radius [µm]</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&lt; 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100" u="none" strike="noStrike" dirty="0">
                              <a:effectLst/>
                            </a:rPr>
                            <a:t>Emissivity  (Experimentally determined - tool and workpiece coated)</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0,85</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7"/>
                          <a:stretch>
                            <a:fillRect l="-307553" t="-485714" r="-54079" b="-170408"/>
                          </a:stretch>
                        </a:blipFill>
                      </a:tcPr>
                    </a:tc>
                    <a:tc>
                      <a:txBody>
                        <a:bodyPr/>
                        <a:lstStyle/>
                        <a:p>
                          <a:pPr algn="ctr" rtl="0" fontAlgn="ctr"/>
                          <a:r>
                            <a:rPr lang="en-US" sz="1100" u="none" strike="noStrike" dirty="0" smtClean="0">
                              <a:effectLst/>
                            </a:rPr>
                            <a:t>0,038</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2864">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T w="12700" cap="flat" cmpd="sng" algn="ctr">
                          <a:solidFill>
                            <a:schemeClr val="tx1"/>
                          </a:solidFill>
                          <a:prstDash val="solid"/>
                          <a:round/>
                          <a:headEnd type="none" w="med" len="med"/>
                          <a:tailEnd type="none" w="med" len="med"/>
                        </a:lnT>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rtl="0" fontAlgn="ctr"/>
                          <a:r>
                            <a:rPr lang="en-US" sz="1100" u="none" strike="noStrike" dirty="0">
                              <a:effectLst/>
                            </a:rPr>
                            <a:t>Percentage of the deformation energy converted into heat</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0,9</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noFill/>
                      </a:tcPr>
                    </a:tc>
                    <a:tc>
                      <a:txBody>
                        <a:bodyPr/>
                        <a:lstStyle/>
                        <a:p>
                          <a:pPr algn="l" fontAlgn="b"/>
                          <a:endParaRPr lang="en-US" sz="105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noFill/>
                      </a:tcPr>
                    </a:tc>
                    <a:tc>
                      <a:txBody>
                        <a:bodyPr/>
                        <a:lstStyle/>
                        <a:p>
                          <a:pPr algn="l" rtl="0" fontAlgn="ctr"/>
                          <a:r>
                            <a:rPr lang="en-US" sz="1100" u="none" strike="noStrike" dirty="0">
                              <a:effectLst/>
                            </a:rPr>
                            <a:t>Density (based on steel) [kg/m^3]</a:t>
                          </a:r>
                          <a:endParaRPr lang="en-US" sz="1100" b="0" i="0" u="none" strike="noStrike" dirty="0">
                            <a:solidFill>
                              <a:srgbClr val="000000"/>
                            </a:solidFill>
                            <a:effectLst/>
                            <a:latin typeface="Aria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100" u="none" strike="noStrike" dirty="0" smtClean="0">
                              <a:effectLst/>
                            </a:rPr>
                            <a:t>7874</a:t>
                          </a:r>
                          <a:endParaRPr lang="en-US" sz="1100" b="0" i="0" u="none" strike="noStrike" dirty="0">
                            <a:solidFill>
                              <a:srgbClr val="000000"/>
                            </a:solidFill>
                            <a:effectLst/>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aphicFrame>
        <p:nvGraphicFramePr>
          <p:cNvPr id="4" name="Tabelle 3"/>
          <p:cNvGraphicFramePr>
            <a:graphicFrameLocks noGrp="1"/>
          </p:cNvGraphicFramePr>
          <p:nvPr>
            <p:extLst>
              <p:ext uri="{D42A27DB-BD31-4B8C-83A1-F6EECF244321}">
                <p14:modId xmlns:p14="http://schemas.microsoft.com/office/powerpoint/2010/main" val="2097700687"/>
              </p:ext>
            </p:extLst>
          </p:nvPr>
        </p:nvGraphicFramePr>
        <p:xfrm>
          <a:off x="308484" y="4737780"/>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*Tool </a:t>
                      </a:r>
                      <a:r>
                        <a:rPr lang="de-DE" sz="1100" u="none" strike="noStrike" dirty="0">
                          <a:effectLst/>
                        </a:rPr>
                        <a:t>[J/(cm^3K)]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aphicFrame>
        <p:nvGraphicFramePr>
          <p:cNvPr id="5" name="Tabelle 4"/>
          <p:cNvGraphicFramePr>
            <a:graphicFrameLocks noGrp="1"/>
          </p:cNvGraphicFramePr>
          <p:nvPr>
            <p:extLst>
              <p:ext uri="{D42A27DB-BD31-4B8C-83A1-F6EECF244321}">
                <p14:modId xmlns:p14="http://schemas.microsoft.com/office/powerpoint/2010/main" val="1257128619"/>
              </p:ext>
            </p:extLst>
          </p:nvPr>
        </p:nvGraphicFramePr>
        <p:xfrm>
          <a:off x="308484" y="5128305"/>
          <a:ext cx="6134100" cy="390525"/>
        </p:xfrm>
        <a:graphic>
          <a:graphicData uri="http://schemas.openxmlformats.org/drawingml/2006/table">
            <a:tbl>
              <a:tblPr>
                <a:tableStyleId>{5C22544A-7EE6-4342-B048-85BDC9FD1C3A}</a:tableStyleId>
              </a:tblPr>
              <a:tblGrid>
                <a:gridCol w="2016224"/>
                <a:gridCol w="2073176"/>
                <a:gridCol w="2044700"/>
              </a:tblGrid>
              <a:tr h="190500">
                <a:tc rowSpan="2">
                  <a:txBody>
                    <a:bodyPr/>
                    <a:lstStyle/>
                    <a:p>
                      <a:pPr algn="ctr" fontAlgn="ctr"/>
                      <a:r>
                        <a:rPr lang="de-DE" sz="1100" u="none" strike="noStrike" dirty="0" smtClean="0">
                          <a:effectLst/>
                        </a:rPr>
                        <a:t>**</a:t>
                      </a:r>
                      <a:r>
                        <a:rPr lang="de-DE" sz="1100" u="none" strike="noStrike" dirty="0" err="1" smtClean="0">
                          <a:effectLst/>
                        </a:rPr>
                        <a:t>Workpiece</a:t>
                      </a:r>
                      <a:r>
                        <a:rPr lang="de-DE" sz="1100" u="none" strike="noStrike" dirty="0" smtClean="0">
                          <a:effectLst/>
                        </a:rPr>
                        <a:t> </a:t>
                      </a:r>
                      <a:r>
                        <a:rPr lang="de-DE" sz="1100" u="none" strike="noStrike" dirty="0">
                          <a:effectLst/>
                        </a:rPr>
                        <a:t>[J/(kgK)]</a:t>
                      </a:r>
                      <a:endParaRPr lang="de-DE" sz="11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l" fontAlgn="b"/>
                      <a:r>
                        <a:rPr lang="de-DE" sz="1100" u="none" strike="noStrike">
                          <a:effectLst/>
                        </a:rPr>
                        <a:t> </a:t>
                      </a:r>
                      <a:endParaRPr lang="de-DE" sz="1100" b="0" i="0" u="none" strike="noStrike">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r h="200025">
                <a:tc vMerge="1">
                  <a:txBody>
                    <a:bodyPr/>
                    <a:lstStyle/>
                    <a:p>
                      <a:endParaRPr lang="de-DE"/>
                    </a:p>
                  </a:txBody>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r>
                        <a:rPr lang="de-DE" sz="1100" u="none" strike="noStrike" dirty="0">
                          <a:effectLst/>
                        </a:rPr>
                        <a:t> </a:t>
                      </a:r>
                      <a:endParaRPr lang="de-DE" sz="11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2" name="Textfeld 1"/>
              <p:cNvSpPr txBox="1"/>
              <p:nvPr/>
            </p:nvSpPr>
            <p:spPr>
              <a:xfrm>
                <a:off x="2360712" y="4793998"/>
                <a:ext cx="4000500"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=2,51∗</m:t>
                      </m:r>
                      <m:sSup>
                        <m:sSupPr>
                          <m:ctrlPr>
                            <a:rPr lang="de-DE" sz="1100" b="0" i="1">
                              <a:latin typeface="Cambria Math" charset="0"/>
                            </a:rPr>
                          </m:ctrlPr>
                        </m:sSupPr>
                        <m:e>
                          <m:r>
                            <a:rPr lang="de-DE" sz="1100" b="0" i="0">
                              <a:latin typeface="Cambria Math"/>
                            </a:rPr>
                            <m:t>10</m:t>
                          </m:r>
                        </m:e>
                        <m:sup>
                          <m:r>
                            <a:rPr lang="de-DE" sz="1100" b="0" i="0">
                              <a:latin typeface="Cambria Math"/>
                            </a:rPr>
                            <m:t>−10</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−1,99∗</m:t>
                      </m:r>
                      <m:sSup>
                        <m:sSupPr>
                          <m:ctrlPr>
                            <a:rPr lang="de-DE" sz="1100" b="0" i="1">
                              <a:latin typeface="Cambria Math" charset="0"/>
                            </a:rPr>
                          </m:ctrlPr>
                        </m:sSupPr>
                        <m:e>
                          <m:r>
                            <a:rPr lang="de-DE" sz="1100" b="0" i="0">
                              <a:latin typeface="Cambria Math"/>
                            </a:rPr>
                            <m:t>10</m:t>
                          </m:r>
                        </m:e>
                        <m:sup>
                          <m:r>
                            <a:rPr lang="de-DE" sz="1100" b="0" i="0">
                              <a:latin typeface="Cambria Math"/>
                            </a:rPr>
                            <m:t>−6</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+0,0027</m:t>
                      </m:r>
                      <m:r>
                        <m:rPr>
                          <m:sty m:val="p"/>
                        </m:rPr>
                        <a:rPr lang="de-DE" sz="1100" b="0" i="0">
                          <a:latin typeface="Cambria Math"/>
                        </a:rPr>
                        <m:t>T</m:t>
                      </m:r>
                      <m:r>
                        <a:rPr lang="de-DE" sz="1100" b="0" i="0">
                          <a:latin typeface="Cambria Math"/>
                        </a:rPr>
                        <m:t>+3,09</m:t>
                      </m:r>
                    </m:oMath>
                  </m:oMathPara>
                </a14:m>
                <a:endParaRPr lang="de-DE" sz="1100"/>
              </a:p>
            </p:txBody>
          </p:sp>
        </mc:Choice>
        <mc:Fallback xmlns="">
          <p:sp>
            <p:nvSpPr>
              <p:cNvPr id="12" name="Textfeld 1"/>
              <p:cNvSpPr txBox="1">
                <a:spLocks noRot="1" noChangeAspect="1" noMove="1" noResize="1" noEditPoints="1" noAdjustHandles="1" noChangeArrowheads="1" noChangeShapeType="1" noTextEdit="1"/>
              </p:cNvSpPr>
              <p:nvPr/>
            </p:nvSpPr>
            <p:spPr>
              <a:xfrm>
                <a:off x="2360712" y="4793998"/>
                <a:ext cx="4000500" cy="278089"/>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2"/>
              <p:cNvSpPr txBox="1"/>
              <p:nvPr/>
            </p:nvSpPr>
            <p:spPr>
              <a:xfrm>
                <a:off x="2374999" y="5193196"/>
                <a:ext cx="3971925" cy="2780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de-DE" sz="1100" b="0" i="1">
                              <a:latin typeface="Cambria Math" charset="0"/>
                            </a:rPr>
                          </m:ctrlPr>
                        </m:sSubPr>
                        <m:e>
                          <m:r>
                            <a:rPr lang="de-DE" sz="1100" b="0" i="1">
                              <a:latin typeface="Cambria Math"/>
                            </a:rPr>
                            <m:t>𝑐</m:t>
                          </m:r>
                        </m:e>
                        <m:sub>
                          <m:r>
                            <a:rPr lang="de-DE" sz="1100" b="0" i="1">
                              <a:latin typeface="Cambria Math"/>
                            </a:rPr>
                            <m:t>𝑝</m:t>
                          </m:r>
                        </m:sub>
                      </m:sSub>
                      <m:d>
                        <m:dPr>
                          <m:ctrlPr>
                            <a:rPr lang="de-DE" sz="1100" b="0" i="1">
                              <a:latin typeface="Cambria Math" charset="0"/>
                            </a:rPr>
                          </m:ctrlPr>
                        </m:dPr>
                        <m:e>
                          <m:r>
                            <m:rPr>
                              <m:sty m:val="p"/>
                            </m:rPr>
                            <a:rPr lang="de-DE" sz="1100" b="0" i="0">
                              <a:latin typeface="Cambria Math"/>
                            </a:rPr>
                            <m:t>T</m:t>
                          </m:r>
                        </m:e>
                      </m:d>
                      <m:r>
                        <a:rPr lang="de-DE" sz="1100" b="0" i="0">
                          <a:latin typeface="Cambria Math"/>
                        </a:rPr>
                        <m:t>=−4,39∗</m:t>
                      </m:r>
                      <m:sSup>
                        <m:sSupPr>
                          <m:ctrlPr>
                            <a:rPr lang="de-DE" sz="1100" b="0" i="1">
                              <a:latin typeface="Cambria Math" charset="0"/>
                            </a:rPr>
                          </m:ctrlPr>
                        </m:sSupPr>
                        <m:e>
                          <m:r>
                            <a:rPr lang="de-DE" sz="1100" b="0" i="0">
                              <a:latin typeface="Cambria Math"/>
                            </a:rPr>
                            <m:t>10</m:t>
                          </m:r>
                        </m:e>
                        <m:sup>
                          <m:r>
                            <a:rPr lang="de-DE" sz="1100" b="0" i="0">
                              <a:latin typeface="Cambria Math"/>
                            </a:rPr>
                            <m:t>−7</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3</m:t>
                          </m:r>
                        </m:sup>
                      </m:sSup>
                      <m:r>
                        <a:rPr lang="de-DE" sz="1100" b="0" i="0">
                          <a:latin typeface="Cambria Math"/>
                        </a:rPr>
                        <m:t>−7,07∗</m:t>
                      </m:r>
                      <m:sSup>
                        <m:sSupPr>
                          <m:ctrlPr>
                            <a:rPr lang="de-DE" sz="1100" b="0" i="1">
                              <a:latin typeface="Cambria Math" charset="0"/>
                            </a:rPr>
                          </m:ctrlPr>
                        </m:sSupPr>
                        <m:e>
                          <m:r>
                            <a:rPr lang="de-DE" sz="1100" b="0" i="0">
                              <a:latin typeface="Cambria Math"/>
                            </a:rPr>
                            <m:t>10</m:t>
                          </m:r>
                        </m:e>
                        <m:sup>
                          <m:r>
                            <a:rPr lang="de-DE" sz="1100" b="0" i="0">
                              <a:latin typeface="Cambria Math"/>
                            </a:rPr>
                            <m:t>−4</m:t>
                          </m:r>
                        </m:sup>
                      </m:sSup>
                      <m:sSup>
                        <m:sSupPr>
                          <m:ctrlPr>
                            <a:rPr lang="de-DE" sz="1100" b="0" i="1">
                              <a:latin typeface="Cambria Math" charset="0"/>
                            </a:rPr>
                          </m:ctrlPr>
                        </m:sSupPr>
                        <m:e>
                          <m:r>
                            <m:rPr>
                              <m:sty m:val="p"/>
                            </m:rPr>
                            <a:rPr lang="de-DE" sz="1100" b="0" i="0">
                              <a:latin typeface="Cambria Math"/>
                            </a:rPr>
                            <m:t>T</m:t>
                          </m:r>
                        </m:e>
                        <m:sup>
                          <m:r>
                            <a:rPr lang="de-DE" sz="1100" b="0" i="0">
                              <a:latin typeface="Cambria Math"/>
                            </a:rPr>
                            <m:t>2</m:t>
                          </m:r>
                        </m:sup>
                      </m:sSup>
                      <m:r>
                        <a:rPr lang="de-DE" sz="1100" b="0" i="0">
                          <a:latin typeface="Cambria Math"/>
                        </a:rPr>
                        <m:t>+0,0489</m:t>
                      </m:r>
                      <m:r>
                        <m:rPr>
                          <m:sty m:val="p"/>
                        </m:rPr>
                        <a:rPr lang="de-DE" sz="1100" b="0" i="0">
                          <a:latin typeface="Cambria Math"/>
                        </a:rPr>
                        <m:t>T</m:t>
                      </m:r>
                      <m:r>
                        <a:rPr lang="de-DE" sz="1100" b="0" i="0">
                          <a:latin typeface="Cambria Math"/>
                        </a:rPr>
                        <m:t>+481,21</m:t>
                      </m:r>
                    </m:oMath>
                  </m:oMathPara>
                </a14:m>
                <a:endParaRPr lang="de-DE" sz="1100" dirty="0"/>
              </a:p>
            </p:txBody>
          </p:sp>
        </mc:Choice>
        <mc:Fallback xmlns="">
          <p:sp>
            <p:nvSpPr>
              <p:cNvPr id="13" name="Textfeld 2"/>
              <p:cNvSpPr txBox="1">
                <a:spLocks noRot="1" noChangeAspect="1" noMove="1" noResize="1" noEditPoints="1" noAdjustHandles="1" noChangeArrowheads="1" noChangeShapeType="1" noTextEdit="1"/>
              </p:cNvSpPr>
              <p:nvPr/>
            </p:nvSpPr>
            <p:spPr>
              <a:xfrm>
                <a:off x="2374999" y="5193196"/>
                <a:ext cx="3971925" cy="278089"/>
              </a:xfrm>
              <a:prstGeom prst="rect">
                <a:avLst/>
              </a:prstGeom>
              <a:blipFill rotWithShape="1">
                <a:blip r:embed="rId9"/>
                <a:stretch>
                  <a:fillRect/>
                </a:stretch>
              </a:blipFill>
            </p:spPr>
            <p:txBody>
              <a:bodyPr/>
              <a:lstStyle/>
              <a:p>
                <a:r>
                  <a:rPr lang="de-DE">
                    <a:noFill/>
                  </a:rPr>
                  <a:t> </a:t>
                </a:r>
              </a:p>
            </p:txBody>
          </p:sp>
        </mc:Fallback>
      </mc:AlternateContent>
      <p:graphicFrame>
        <p:nvGraphicFramePr>
          <p:cNvPr id="14" name="Tabelle 13"/>
          <p:cNvGraphicFramePr>
            <a:graphicFrameLocks noGrp="1"/>
          </p:cNvGraphicFramePr>
          <p:nvPr>
            <p:extLst>
              <p:ext uri="{D42A27DB-BD31-4B8C-83A1-F6EECF244321}">
                <p14:modId xmlns:p14="http://schemas.microsoft.com/office/powerpoint/2010/main" val="3467104221"/>
              </p:ext>
            </p:extLst>
          </p:nvPr>
        </p:nvGraphicFramePr>
        <p:xfrm>
          <a:off x="308484" y="4437111"/>
          <a:ext cx="6134100" cy="300668"/>
        </p:xfrm>
        <a:graphic>
          <a:graphicData uri="http://schemas.openxmlformats.org/drawingml/2006/table">
            <a:tbl>
              <a:tblPr>
                <a:tableStyleId>{5C22544A-7EE6-4342-B048-85BDC9FD1C3A}</a:tableStyleId>
              </a:tblPr>
              <a:tblGrid>
                <a:gridCol w="6134100"/>
              </a:tblGrid>
              <a:tr h="300668">
                <a:tc>
                  <a:txBody>
                    <a:bodyPr/>
                    <a:lstStyle/>
                    <a:p>
                      <a:pPr algn="ctr" fontAlgn="ctr"/>
                      <a:r>
                        <a:rPr lang="de-DE" sz="1300" b="1" u="none" strike="noStrike" dirty="0">
                          <a:solidFill>
                            <a:schemeClr val="bg1"/>
                          </a:solidFill>
                          <a:effectLst/>
                        </a:rPr>
                        <a:t>Interpolation</a:t>
                      </a:r>
                      <a:endParaRPr lang="de-DE" sz="1300" b="1" i="0" u="none" strike="noStrike"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F"/>
                    </a:solidFill>
                  </a:tcPr>
                </a:tc>
              </a:tr>
            </a:tbl>
          </a:graphicData>
        </a:graphic>
      </p:graphicFrame>
    </p:spTree>
    <p:extLst>
      <p:ext uri="{BB962C8B-B14F-4D97-AF65-F5344CB8AC3E}">
        <p14:creationId xmlns:p14="http://schemas.microsoft.com/office/powerpoint/2010/main" val="22891020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hlinkClick r:id="rId14" action="ppaction://hlinksldjump"/>
          </p:cNvPr>
          <p:cNvSpPr/>
          <p:nvPr>
            <p:custDataLst>
              <p:tags r:id="rId2"/>
            </p:custDataLst>
          </p:nvPr>
        </p:nvSpPr>
        <p:spPr bwMode="auto">
          <a:xfrm>
            <a:off x="697792" y="2953959"/>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4140 (41CrMo4) normalized/quenched and tempered</a:t>
            </a:r>
            <a:endParaRPr kumimoji="0" lang="de-DE" sz="1755" b="1" u="none" strike="noStrike" cap="none" normalizeH="0" baseline="0" smtClean="0">
              <a:ln>
                <a:noFill/>
              </a:ln>
              <a:effectLst/>
              <a:latin typeface="Arial"/>
            </a:endParaRPr>
          </a:p>
        </p:txBody>
      </p:sp>
      <p:sp>
        <p:nvSpPr>
          <p:cNvPr id="10" name="Rechteck 9">
            <a:hlinkClick r:id="rId14" action="ppaction://hlinksldjump"/>
          </p:cNvPr>
          <p:cNvSpPr/>
          <p:nvPr>
            <p:custDataLst>
              <p:tags r:id="rId3"/>
            </p:custDataLst>
          </p:nvPr>
        </p:nvSpPr>
        <p:spPr bwMode="auto">
          <a:xfrm>
            <a:off x="215900" y="2953959"/>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4</a:t>
            </a:r>
          </a:p>
        </p:txBody>
      </p:sp>
      <p:sp>
        <p:nvSpPr>
          <p:cNvPr id="9" name="Rechteck 8">
            <a:hlinkClick r:id="" action="ppaction://noaction"/>
          </p:cNvPr>
          <p:cNvSpPr/>
          <p:nvPr>
            <p:custDataLst>
              <p:tags r:id="rId4"/>
            </p:custDataLst>
          </p:nvPr>
        </p:nvSpPr>
        <p:spPr bwMode="auto">
          <a:xfrm>
            <a:off x="697792" y="2257173"/>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Orthogonal cutting of  AISI 1040 (C45 E+N) normalized </a:t>
            </a:r>
            <a:endParaRPr kumimoji="0" lang="de-DE" sz="1755" b="1" u="none" strike="noStrike" cap="none" normalizeH="0" baseline="0" smtClean="0">
              <a:ln>
                <a:noFill/>
              </a:ln>
              <a:effectLst/>
              <a:latin typeface="Arial"/>
            </a:endParaRPr>
          </a:p>
        </p:txBody>
      </p:sp>
      <p:sp>
        <p:nvSpPr>
          <p:cNvPr id="8" name="Rechteck 7">
            <a:hlinkClick r:id="" action="ppaction://noaction"/>
          </p:cNvPr>
          <p:cNvSpPr/>
          <p:nvPr>
            <p:custDataLst>
              <p:tags r:id="rId5"/>
            </p:custDataLst>
          </p:nvPr>
        </p:nvSpPr>
        <p:spPr bwMode="auto">
          <a:xfrm>
            <a:off x="215900" y="2257173"/>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3</a:t>
            </a:r>
          </a:p>
        </p:txBody>
      </p:sp>
      <p:sp>
        <p:nvSpPr>
          <p:cNvPr id="7" name="Rechteck 6"/>
          <p:cNvSpPr/>
          <p:nvPr>
            <p:custDataLst>
              <p:tags r:id="rId6"/>
            </p:custDataLst>
          </p:nvPr>
        </p:nvSpPr>
        <p:spPr bwMode="auto">
          <a:xfrm>
            <a:off x="697792" y="1560386"/>
            <a:ext cx="8985958"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0" tIns="74274" rIns="0" bIns="74274" numCol="1" spcCol="0" rtlCol="0" fromWordArt="0" anchor="t"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endParaRPr kumimoji="0" lang="de-DE" sz="1755" u="none" strike="noStrike" cap="none" normalizeH="0" baseline="0" smtClean="0">
              <a:ln>
                <a:noFill/>
              </a:ln>
              <a:effectLst/>
              <a:latin typeface="Arial"/>
            </a:endParaRPr>
          </a:p>
        </p:txBody>
      </p:sp>
      <p:sp>
        <p:nvSpPr>
          <p:cNvPr id="6" name="Rechteck 5">
            <a:hlinkClick r:id="rId15" action="ppaction://hlinksldjump"/>
          </p:cNvPr>
          <p:cNvSpPr/>
          <p:nvPr>
            <p:custDataLst>
              <p:tags r:id="rId7"/>
            </p:custDataLst>
          </p:nvPr>
        </p:nvSpPr>
        <p:spPr bwMode="auto">
          <a:xfrm>
            <a:off x="697792" y="1560386"/>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en-US" sz="1755" b="1" u="none" strike="noStrike" cap="none" normalizeH="0" baseline="0" smtClean="0">
                <a:ln>
                  <a:noFill/>
                </a:ln>
                <a:effectLst/>
                <a:latin typeface="Arial"/>
              </a:rPr>
              <a:t>Post processing of thermal pictures</a:t>
            </a:r>
            <a:endParaRPr kumimoji="0" lang="de-DE" sz="1755" b="1" u="none" strike="noStrike" cap="none" normalizeH="0" baseline="0" smtClean="0">
              <a:ln>
                <a:noFill/>
              </a:ln>
              <a:effectLst/>
              <a:latin typeface="Arial"/>
            </a:endParaRPr>
          </a:p>
        </p:txBody>
      </p:sp>
      <p:sp>
        <p:nvSpPr>
          <p:cNvPr id="5" name="Rechteck 4">
            <a:hlinkClick r:id="rId15" action="ppaction://hlinksldjump"/>
          </p:cNvPr>
          <p:cNvSpPr/>
          <p:nvPr>
            <p:custDataLst>
              <p:tags r:id="rId8"/>
            </p:custDataLst>
          </p:nvPr>
        </p:nvSpPr>
        <p:spPr bwMode="auto">
          <a:xfrm>
            <a:off x="215900" y="1560386"/>
            <a:ext cx="419997" cy="419997"/>
          </a:xfrm>
          <a:prstGeom prst="rect">
            <a:avLst/>
          </a:prstGeom>
          <a:solidFill>
            <a:schemeClr val="accent2">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2</a:t>
            </a:r>
          </a:p>
        </p:txBody>
      </p:sp>
      <p:sp>
        <p:nvSpPr>
          <p:cNvPr id="4" name="Rechteck 3">
            <a:hlinkClick r:id="rId16" action="ppaction://hlinksldjump"/>
          </p:cNvPr>
          <p:cNvSpPr/>
          <p:nvPr>
            <p:custDataLst>
              <p:tags r:id="rId9"/>
            </p:custDataLst>
          </p:nvPr>
        </p:nvSpPr>
        <p:spPr bwMode="auto">
          <a:xfrm>
            <a:off x="697792" y="863600"/>
            <a:ext cx="8985959" cy="419997"/>
          </a:xfrm>
          <a:prstGeom prst="rect">
            <a:avLst/>
          </a:prstGeom>
          <a:noFill/>
          <a:ln w="1079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Lst>
        </p:spPr>
        <p:txBody>
          <a:bodyPr rot="0" spcFirstLastPara="0" vertOverflow="overflow" horzOverflow="overflow" vert="horz" wrap="none" lIns="74274" tIns="74274" rIns="0" bIns="74274" numCol="1" spcCol="0" rtlCol="0" fromWordArt="0" anchor="t" anchorCtr="0" forceAA="0" compatLnSpc="1">
            <a:prstTxWarp prst="textNoShape">
              <a:avLst/>
            </a:prstTxWarp>
            <a:noAutofit/>
          </a:bodyPr>
          <a:lstStyle/>
          <a:p>
            <a:pPr defTabSz="914400" rtl="0" eaLnBrk="1" fontAlgn="base" latinLnBrk="0" hangingPunct="1">
              <a:spcBef>
                <a:spcPct val="0"/>
              </a:spcBef>
              <a:spcAft>
                <a:spcPct val="0"/>
              </a:spcAft>
              <a:buClrTx/>
              <a:buSzTx/>
              <a:tabLst/>
            </a:pPr>
            <a:r>
              <a:rPr kumimoji="0" lang="de-DE" sz="1755" b="1" u="none" strike="noStrike" cap="none" normalizeH="0" baseline="0" smtClean="0">
                <a:ln>
                  <a:noFill/>
                </a:ln>
                <a:effectLst/>
                <a:latin typeface="Arial"/>
              </a:rPr>
              <a:t>Experimental Setup</a:t>
            </a:r>
          </a:p>
        </p:txBody>
      </p:sp>
      <p:sp>
        <p:nvSpPr>
          <p:cNvPr id="3" name="Rechteck 2">
            <a:hlinkClick r:id="rId16" action="ppaction://hlinksldjump"/>
          </p:cNvPr>
          <p:cNvSpPr/>
          <p:nvPr>
            <p:custDataLst>
              <p:tags r:id="rId10"/>
            </p:custDataLst>
          </p:nvPr>
        </p:nvSpPr>
        <p:spPr bwMode="auto">
          <a:xfrm>
            <a:off x="215900" y="863600"/>
            <a:ext cx="419997" cy="419997"/>
          </a:xfrm>
          <a:prstGeom prst="rect">
            <a:avLst/>
          </a:prstGeom>
          <a:solidFill>
            <a:schemeClr val="accent1">
              <a:lumMod val="100000"/>
            </a:schemeClr>
          </a:solidFill>
          <a:ln w="10795" cap="flat" cmpd="sng" algn="ctr">
            <a:noFill/>
            <a:prstDash val="solid"/>
            <a:round/>
            <a:headEnd type="none" w="med" len="med"/>
            <a:tailEnd type="none" w="med" len="med"/>
          </a:ln>
          <a:effectLst/>
          <a:extLst/>
        </p:spPr>
        <p:txBody>
          <a:bodyPr rot="0" spcFirstLastPara="0" vertOverflow="overflow" horzOverflow="overflow" vert="horz" wrap="none" lIns="74274" tIns="74274" rIns="74274" bIns="74274" numCol="1" spcCol="0" rtlCol="0" fromWordArt="0" anchor="ctr" anchorCtr="0" forceAA="0" compatLnSpc="1">
            <a:prstTxWarp prst="textNoShape">
              <a:avLst/>
            </a:prstTxWarp>
            <a:noAutofit/>
          </a:bodyPr>
          <a:lstStyle/>
          <a:p>
            <a:pPr algn="ctr" defTabSz="914400" rtl="0" eaLnBrk="1" fontAlgn="base" latinLnBrk="0" hangingPunct="1">
              <a:spcBef>
                <a:spcPct val="0"/>
              </a:spcBef>
              <a:spcAft>
                <a:spcPct val="0"/>
              </a:spcAft>
              <a:buClrTx/>
              <a:buSzTx/>
              <a:tabLst/>
            </a:pPr>
            <a:r>
              <a:rPr kumimoji="0" lang="de-DE" sz="1755" b="1" u="none" strike="noStrike" cap="none" normalizeH="0" baseline="0" smtClean="0">
                <a:ln>
                  <a:noFill/>
                </a:ln>
                <a:solidFill>
                  <a:schemeClr val="bg1"/>
                </a:solidFill>
                <a:effectLst/>
                <a:latin typeface="Arial"/>
              </a:rPr>
              <a:t>1</a:t>
            </a:r>
          </a:p>
        </p:txBody>
      </p:sp>
      <p:sp>
        <p:nvSpPr>
          <p:cNvPr id="2" name="Titel 1"/>
          <p:cNvSpPr>
            <a:spLocks noGrp="1"/>
          </p:cNvSpPr>
          <p:nvPr>
            <p:ph type="title"/>
            <p:custDataLst>
              <p:tags r:id="rId11"/>
            </p:custDataLst>
          </p:nvPr>
        </p:nvSpPr>
        <p:spPr/>
        <p:txBody>
          <a:bodyPr/>
          <a:lstStyle/>
          <a:p>
            <a:r>
              <a:rPr lang="de-DE" smtClean="0"/>
              <a:t>Gliederung</a:t>
            </a:r>
            <a:endParaRPr lang="de-DE"/>
          </a:p>
        </p:txBody>
      </p:sp>
    </p:spTree>
    <p:custDataLst>
      <p:tags r:id="rId1"/>
    </p:custDataLst>
    <p:extLst>
      <p:ext uri="{BB962C8B-B14F-4D97-AF65-F5344CB8AC3E}">
        <p14:creationId xmlns:p14="http://schemas.microsoft.com/office/powerpoint/2010/main" val="1467195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Objekt 97" hidden="1"/>
          <p:cNvGraphicFramePr>
            <a:graphicFrameLocks noChangeAspect="1"/>
          </p:cNvGraphicFramePr>
          <p:nvPr>
            <p:custDataLst>
              <p:tags r:id="rId2"/>
            </p:custDataLst>
            <p:extLst>
              <p:ext uri="{D42A27DB-BD31-4B8C-83A1-F6EECF244321}">
                <p14:modId xmlns:p14="http://schemas.microsoft.com/office/powerpoint/2010/main" val="29403072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72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Post processing of thermal </a:t>
            </a:r>
            <a:r>
              <a:rPr lang="en-US" dirty="0" smtClean="0"/>
              <a:t>pictures</a:t>
            </a:r>
            <a:br>
              <a:rPr lang="en-US" dirty="0" smtClean="0"/>
            </a:br>
            <a:r>
              <a:rPr lang="en-US" dirty="0" smtClean="0">
                <a:solidFill>
                  <a:srgbClr val="407FB7"/>
                </a:solidFill>
              </a:rPr>
              <a:t>Energy balance in the volume control</a:t>
            </a:r>
            <a:endParaRPr lang="en-US" dirty="0">
              <a:solidFill>
                <a:srgbClr val="407FB7"/>
              </a:solidFill>
            </a:endParaRPr>
          </a:p>
        </p:txBody>
      </p:sp>
      <p:sp>
        <p:nvSpPr>
          <p:cNvPr id="40" name="Textfeld 39"/>
          <p:cNvSpPr txBox="1"/>
          <p:nvPr/>
        </p:nvSpPr>
        <p:spPr>
          <a:xfrm>
            <a:off x="8583876" y="3187675"/>
            <a:ext cx="628102"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Tool</a:t>
            </a:r>
            <a:endParaRPr lang="en-US" dirty="0">
              <a:latin typeface="+mj-lt"/>
              <a:cs typeface="Times New Roman" panose="02020603050405020304" pitchFamily="18" charset="0"/>
            </a:endParaRPr>
          </a:p>
        </p:txBody>
      </p:sp>
      <p:sp>
        <p:nvSpPr>
          <p:cNvPr id="55" name="Textfeld 54"/>
          <p:cNvSpPr txBox="1"/>
          <p:nvPr/>
        </p:nvSpPr>
        <p:spPr>
          <a:xfrm>
            <a:off x="4524477" y="4803292"/>
            <a:ext cx="1397645" cy="369332"/>
          </a:xfrm>
          <a:prstGeom prst="rect">
            <a:avLst/>
          </a:prstGeom>
          <a:noFill/>
          <a:ln w="12700">
            <a:noFill/>
          </a:ln>
        </p:spPr>
        <p:txBody>
          <a:bodyPr wrap="square" rtlCol="0">
            <a:spAutoFit/>
          </a:bodyPr>
          <a:lstStyle/>
          <a:p>
            <a:r>
              <a:rPr lang="en-US" dirty="0" smtClean="0">
                <a:latin typeface="+mj-lt"/>
                <a:cs typeface="Times New Roman" panose="02020603050405020304" pitchFamily="18" charset="0"/>
              </a:rPr>
              <a:t>Workpiece</a:t>
            </a:r>
            <a:endParaRPr lang="en-US" dirty="0">
              <a:latin typeface="+mj-lt"/>
              <a:cs typeface="Times New Roman" panose="02020603050405020304" pitchFamily="18" charset="0"/>
            </a:endParaRPr>
          </a:p>
        </p:txBody>
      </p:sp>
      <p:grpSp>
        <p:nvGrpSpPr>
          <p:cNvPr id="6" name="Gruppieren 5"/>
          <p:cNvGrpSpPr/>
          <p:nvPr/>
        </p:nvGrpSpPr>
        <p:grpSpPr>
          <a:xfrm>
            <a:off x="4448944" y="1201150"/>
            <a:ext cx="5150764" cy="4067478"/>
            <a:chOff x="5630024" y="1782306"/>
            <a:chExt cx="3595551" cy="3024337"/>
          </a:xfrm>
        </p:grpSpPr>
        <p:grpSp>
          <p:nvGrpSpPr>
            <p:cNvPr id="34" name="Gruppieren 33"/>
            <p:cNvGrpSpPr/>
            <p:nvPr/>
          </p:nvGrpSpPr>
          <p:grpSpPr>
            <a:xfrm>
              <a:off x="7088929" y="1877638"/>
              <a:ext cx="759263" cy="2172881"/>
              <a:chOff x="6742416" y="3265227"/>
              <a:chExt cx="935164" cy="2735873"/>
            </a:xfrm>
          </p:grpSpPr>
          <p:sp>
            <p:nvSpPr>
              <p:cNvPr id="66" name="Freihandform 65"/>
              <p:cNvSpPr/>
              <p:nvPr/>
            </p:nvSpPr>
            <p:spPr>
              <a:xfrm>
                <a:off x="6777480" y="3265227"/>
                <a:ext cx="633890" cy="2089538"/>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Lst>
                <a:ahLst/>
                <a:cxnLst>
                  <a:cxn ang="0">
                    <a:pos x="connsiteX0" y="connsiteY0"/>
                  </a:cxn>
                  <a:cxn ang="0">
                    <a:pos x="connsiteX1" y="connsiteY1"/>
                  </a:cxn>
                </a:cxnLst>
                <a:rect l="l" t="t" r="r" b="b"/>
                <a:pathLst>
                  <a:path w="633890" h="2089538">
                    <a:moveTo>
                      <a:pt x="0" y="2087418"/>
                    </a:moveTo>
                    <a:cubicBezTo>
                      <a:pt x="484909" y="2159769"/>
                      <a:pt x="775854" y="358679"/>
                      <a:pt x="563418"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7" name="Rechteck 66"/>
              <p:cNvSpPr/>
              <p:nvPr/>
            </p:nvSpPr>
            <p:spPr>
              <a:xfrm>
                <a:off x="6742416" y="4056884"/>
                <a:ext cx="935164" cy="19442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grpSp>
          <p:nvGrpSpPr>
            <p:cNvPr id="35" name="Gruppieren 34"/>
            <p:cNvGrpSpPr/>
            <p:nvPr/>
          </p:nvGrpSpPr>
          <p:grpSpPr>
            <a:xfrm>
              <a:off x="7396244" y="1877639"/>
              <a:ext cx="1753907" cy="1887272"/>
              <a:chOff x="4139952" y="908720"/>
              <a:chExt cx="2160240" cy="2376264"/>
            </a:xfrm>
          </p:grpSpPr>
          <p:grpSp>
            <p:nvGrpSpPr>
              <p:cNvPr id="62" name="Gruppieren 61"/>
              <p:cNvGrpSpPr/>
              <p:nvPr/>
            </p:nvGrpSpPr>
            <p:grpSpPr>
              <a:xfrm>
                <a:off x="4139952" y="908720"/>
                <a:ext cx="2160240" cy="2376264"/>
                <a:chOff x="4139952" y="908720"/>
                <a:chExt cx="2160240" cy="2376264"/>
              </a:xfrm>
            </p:grpSpPr>
            <p:cxnSp>
              <p:nvCxnSpPr>
                <p:cNvPr id="64" name="Gerade Verbindung 63"/>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ieren 35"/>
            <p:cNvGrpSpPr/>
            <p:nvPr/>
          </p:nvGrpSpPr>
          <p:grpSpPr>
            <a:xfrm>
              <a:off x="5682751" y="1905942"/>
              <a:ext cx="1522270" cy="1659551"/>
              <a:chOff x="2069203" y="740761"/>
              <a:chExt cx="1874940" cy="2089540"/>
            </a:xfrm>
          </p:grpSpPr>
          <p:sp>
            <p:nvSpPr>
              <p:cNvPr id="60" name="Freihandform 59"/>
              <p:cNvSpPr/>
              <p:nvPr/>
            </p:nvSpPr>
            <p:spPr>
              <a:xfrm>
                <a:off x="3544247" y="740761"/>
                <a:ext cx="399896" cy="2059735"/>
              </a:xfrm>
              <a:custGeom>
                <a:avLst/>
                <a:gdLst>
                  <a:gd name="connsiteX0" fmla="*/ 0 w 1080654"/>
                  <a:gd name="connsiteY0" fmla="*/ 1893454 h 2068568"/>
                  <a:gd name="connsiteX1" fmla="*/ 794327 w 1080654"/>
                  <a:gd name="connsiteY1" fmla="*/ 1884218 h 2068568"/>
                  <a:gd name="connsiteX2" fmla="*/ 1080654 w 1080654"/>
                  <a:gd name="connsiteY2" fmla="*/ 0 h 2068568"/>
                  <a:gd name="connsiteX0" fmla="*/ 0 w 286327"/>
                  <a:gd name="connsiteY0" fmla="*/ 1884218 h 1884218"/>
                  <a:gd name="connsiteX1" fmla="*/ 286327 w 286327"/>
                  <a:gd name="connsiteY1" fmla="*/ 0 h 1884218"/>
                  <a:gd name="connsiteX0" fmla="*/ 0 w 563418"/>
                  <a:gd name="connsiteY0" fmla="*/ 2087418 h 2087418"/>
                  <a:gd name="connsiteX1" fmla="*/ 563418 w 563418"/>
                  <a:gd name="connsiteY1" fmla="*/ 0 h 2087418"/>
                  <a:gd name="connsiteX0" fmla="*/ 0 w 563418"/>
                  <a:gd name="connsiteY0" fmla="*/ 2087418 h 2089517"/>
                  <a:gd name="connsiteX1" fmla="*/ 563418 w 563418"/>
                  <a:gd name="connsiteY1" fmla="*/ 0 h 2089517"/>
                  <a:gd name="connsiteX0" fmla="*/ 0 w 633890"/>
                  <a:gd name="connsiteY0" fmla="*/ 2087418 h 2089538"/>
                  <a:gd name="connsiteX1" fmla="*/ 563418 w 633890"/>
                  <a:gd name="connsiteY1" fmla="*/ 0 h 2089538"/>
                  <a:gd name="connsiteX0" fmla="*/ 0 w 496850"/>
                  <a:gd name="connsiteY0" fmla="*/ 2068946 h 2071087"/>
                  <a:gd name="connsiteX1" fmla="*/ 397163 w 496850"/>
                  <a:gd name="connsiteY1" fmla="*/ 0 h 2071087"/>
                  <a:gd name="connsiteX0" fmla="*/ 0 w 429571"/>
                  <a:gd name="connsiteY0" fmla="*/ 2059710 h 2061862"/>
                  <a:gd name="connsiteX1" fmla="*/ 304799 w 429571"/>
                  <a:gd name="connsiteY1" fmla="*/ 0 h 2061862"/>
                  <a:gd name="connsiteX0" fmla="*/ 0 w 429571"/>
                  <a:gd name="connsiteY0" fmla="*/ 2059710 h 2059710"/>
                  <a:gd name="connsiteX1" fmla="*/ 304799 w 429571"/>
                  <a:gd name="connsiteY1" fmla="*/ 0 h 2059710"/>
                  <a:gd name="connsiteX0" fmla="*/ 0 w 429571"/>
                  <a:gd name="connsiteY0" fmla="*/ 2059710 h 2059710"/>
                  <a:gd name="connsiteX1" fmla="*/ 304799 w 429571"/>
                  <a:gd name="connsiteY1" fmla="*/ 0 h 2059710"/>
                  <a:gd name="connsiteX0" fmla="*/ 0 w 399896"/>
                  <a:gd name="connsiteY0" fmla="*/ 2059710 h 2059735"/>
                  <a:gd name="connsiteX1" fmla="*/ 304799 w 399896"/>
                  <a:gd name="connsiteY1" fmla="*/ 0 h 2059735"/>
                </a:gdLst>
                <a:ahLst/>
                <a:cxnLst>
                  <a:cxn ang="0">
                    <a:pos x="connsiteX0" y="connsiteY0"/>
                  </a:cxn>
                  <a:cxn ang="0">
                    <a:pos x="connsiteX1" y="connsiteY1"/>
                  </a:cxn>
                </a:cxnLst>
                <a:rect l="l" t="t" r="r" b="b"/>
                <a:pathLst>
                  <a:path w="399896" h="2059735">
                    <a:moveTo>
                      <a:pt x="0" y="2059710"/>
                    </a:moveTo>
                    <a:cubicBezTo>
                      <a:pt x="355599" y="2067407"/>
                      <a:pt x="517235" y="358679"/>
                      <a:pt x="304799"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cxnSp>
            <p:nvCxnSpPr>
              <p:cNvPr id="61" name="Gerade Verbindung 60"/>
              <p:cNvCxnSpPr>
                <a:endCxn id="60" idx="0"/>
              </p:cNvCxnSpPr>
              <p:nvPr/>
            </p:nvCxnSpPr>
            <p:spPr>
              <a:xfrm flipV="1">
                <a:off x="2069203" y="2800471"/>
                <a:ext cx="1475044" cy="2983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 name="Gerade Verbindung 36"/>
            <p:cNvCxnSpPr/>
            <p:nvPr/>
          </p:nvCxnSpPr>
          <p:spPr>
            <a:xfrm flipH="1">
              <a:off x="7396244" y="2520037"/>
              <a:ext cx="235811" cy="1244875"/>
            </a:xfrm>
            <a:prstGeom prst="line">
              <a:avLst/>
            </a:prstGeom>
            <a:ln w="12700">
              <a:solidFill>
                <a:schemeClr val="accent2"/>
              </a:solidFill>
              <a:prstDash val="sysDot"/>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396244" y="3764911"/>
              <a:ext cx="1797373" cy="0"/>
            </a:xfrm>
            <a:prstGeom prst="lin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Gerade Verbindung 38"/>
            <p:cNvCxnSpPr/>
            <p:nvPr/>
          </p:nvCxnSpPr>
          <p:spPr>
            <a:xfrm>
              <a:off x="6911939" y="3541802"/>
              <a:ext cx="495187" cy="208439"/>
            </a:xfrm>
            <a:prstGeom prst="line">
              <a:avLst/>
            </a:prstGeom>
            <a:ln w="19050">
              <a:solidFill>
                <a:schemeClr val="tx1">
                  <a:lumMod val="75000"/>
                  <a:lumOff val="25000"/>
                </a:schemeClr>
              </a:solidFill>
              <a:prstDash val="dash"/>
            </a:ln>
            <a:effectLst>
              <a:glow>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sp>
          <p:nvSpPr>
            <p:cNvPr id="43" name="Freihandform 42"/>
            <p:cNvSpPr/>
            <p:nvPr/>
          </p:nvSpPr>
          <p:spPr>
            <a:xfrm>
              <a:off x="5677292" y="3566366"/>
              <a:ext cx="3532047" cy="1167278"/>
            </a:xfrm>
            <a:custGeom>
              <a:avLst/>
              <a:gdLst>
                <a:gd name="connsiteX0" fmla="*/ 0 w 4350328"/>
                <a:gd name="connsiteY0" fmla="*/ 0 h 1432846"/>
                <a:gd name="connsiteX1" fmla="*/ 1902691 w 4350328"/>
                <a:gd name="connsiteY1" fmla="*/ 1431637 h 1432846"/>
                <a:gd name="connsiteX2" fmla="*/ 4350328 w 4350328"/>
                <a:gd name="connsiteY2" fmla="*/ 249382 h 1432846"/>
                <a:gd name="connsiteX0" fmla="*/ 0 w 4350328"/>
                <a:gd name="connsiteY0" fmla="*/ 0 h 1469719"/>
                <a:gd name="connsiteX1" fmla="*/ 1902691 w 4350328"/>
                <a:gd name="connsiteY1" fmla="*/ 1431637 h 1469719"/>
                <a:gd name="connsiteX2" fmla="*/ 3084946 w 4350328"/>
                <a:gd name="connsiteY2" fmla="*/ 988291 h 1469719"/>
                <a:gd name="connsiteX3" fmla="*/ 4350328 w 4350328"/>
                <a:gd name="connsiteY3" fmla="*/ 249382 h 1469719"/>
                <a:gd name="connsiteX0" fmla="*/ 0 w 4350328"/>
                <a:gd name="connsiteY0" fmla="*/ 0 h 1469719"/>
                <a:gd name="connsiteX1" fmla="*/ 775855 w 4350328"/>
                <a:gd name="connsiteY1" fmla="*/ 840509 h 1469719"/>
                <a:gd name="connsiteX2" fmla="*/ 1902691 w 4350328"/>
                <a:gd name="connsiteY2" fmla="*/ 1431637 h 1469719"/>
                <a:gd name="connsiteX3" fmla="*/ 3084946 w 4350328"/>
                <a:gd name="connsiteY3" fmla="*/ 988291 h 1469719"/>
                <a:gd name="connsiteX4" fmla="*/ 4350328 w 4350328"/>
                <a:gd name="connsiteY4"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350328 w 4350328"/>
                <a:gd name="connsiteY5"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3629891 w 4350328"/>
                <a:gd name="connsiteY5" fmla="*/ 738909 h 1469719"/>
                <a:gd name="connsiteX6" fmla="*/ 4350328 w 4350328"/>
                <a:gd name="connsiteY6" fmla="*/ 249382 h 1469719"/>
                <a:gd name="connsiteX0" fmla="*/ 0 w 4350328"/>
                <a:gd name="connsiteY0" fmla="*/ 0 h 1469719"/>
                <a:gd name="connsiteX1" fmla="*/ 775855 w 4350328"/>
                <a:gd name="connsiteY1" fmla="*/ 840509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1348509 w 4350328"/>
                <a:gd name="connsiteY2" fmla="*/ 1219200 h 1469719"/>
                <a:gd name="connsiteX3" fmla="*/ 1902691 w 4350328"/>
                <a:gd name="connsiteY3" fmla="*/ 1431637 h 1469719"/>
                <a:gd name="connsiteX4" fmla="*/ 3084946 w 4350328"/>
                <a:gd name="connsiteY4" fmla="*/ 988291 h 1469719"/>
                <a:gd name="connsiteX5" fmla="*/ 4184073 w 4350328"/>
                <a:gd name="connsiteY5" fmla="*/ 988291 h 1469719"/>
                <a:gd name="connsiteX6" fmla="*/ 4350328 w 4350328"/>
                <a:gd name="connsiteY6"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 name="connsiteX0" fmla="*/ 0 w 4350328"/>
                <a:gd name="connsiteY0" fmla="*/ 0 h 1469719"/>
                <a:gd name="connsiteX1" fmla="*/ 193964 w 4350328"/>
                <a:gd name="connsiteY1" fmla="*/ 572655 h 1469719"/>
                <a:gd name="connsiteX2" fmla="*/ 812800 w 4350328"/>
                <a:gd name="connsiteY2" fmla="*/ 979055 h 1469719"/>
                <a:gd name="connsiteX3" fmla="*/ 1348509 w 4350328"/>
                <a:gd name="connsiteY3" fmla="*/ 1219200 h 1469719"/>
                <a:gd name="connsiteX4" fmla="*/ 1902691 w 4350328"/>
                <a:gd name="connsiteY4" fmla="*/ 1431637 h 1469719"/>
                <a:gd name="connsiteX5" fmla="*/ 3084946 w 4350328"/>
                <a:gd name="connsiteY5" fmla="*/ 988291 h 1469719"/>
                <a:gd name="connsiteX6" fmla="*/ 4184073 w 4350328"/>
                <a:gd name="connsiteY6" fmla="*/ 988291 h 1469719"/>
                <a:gd name="connsiteX7" fmla="*/ 4350328 w 4350328"/>
                <a:gd name="connsiteY7" fmla="*/ 249382 h 146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328" h="1469719">
                  <a:moveTo>
                    <a:pt x="0" y="0"/>
                  </a:moveTo>
                  <a:cubicBezTo>
                    <a:pt x="129309" y="140085"/>
                    <a:pt x="-132387" y="398703"/>
                    <a:pt x="193964" y="572655"/>
                  </a:cubicBezTo>
                  <a:cubicBezTo>
                    <a:pt x="329431" y="735831"/>
                    <a:pt x="703503" y="686571"/>
                    <a:pt x="812800" y="979055"/>
                  </a:cubicBezTo>
                  <a:cubicBezTo>
                    <a:pt x="1005224" y="1086813"/>
                    <a:pt x="1166861" y="1143770"/>
                    <a:pt x="1348509" y="1219200"/>
                  </a:cubicBezTo>
                  <a:cubicBezTo>
                    <a:pt x="1536315" y="1317721"/>
                    <a:pt x="1613285" y="1470122"/>
                    <a:pt x="1902691" y="1431637"/>
                  </a:cubicBezTo>
                  <a:cubicBezTo>
                    <a:pt x="2416849" y="1596352"/>
                    <a:pt x="2677006" y="1185334"/>
                    <a:pt x="3084946" y="988291"/>
                  </a:cubicBezTo>
                  <a:cubicBezTo>
                    <a:pt x="3372813" y="872836"/>
                    <a:pt x="3973176" y="1111443"/>
                    <a:pt x="4184073" y="988291"/>
                  </a:cubicBezTo>
                  <a:cubicBezTo>
                    <a:pt x="4394970" y="865140"/>
                    <a:pt x="4230255" y="330970"/>
                    <a:pt x="4350328" y="249382"/>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4" name="Freihandform 43"/>
            <p:cNvSpPr/>
            <p:nvPr/>
          </p:nvSpPr>
          <p:spPr>
            <a:xfrm>
              <a:off x="7469562" y="2928162"/>
              <a:ext cx="147976" cy="396127"/>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5" name="Freihandform 44"/>
            <p:cNvSpPr/>
            <p:nvPr/>
          </p:nvSpPr>
          <p:spPr>
            <a:xfrm>
              <a:off x="7462063" y="2759440"/>
              <a:ext cx="302920" cy="69689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6" name="Freihandform 45"/>
            <p:cNvSpPr/>
            <p:nvPr/>
          </p:nvSpPr>
          <p:spPr>
            <a:xfrm>
              <a:off x="7417069" y="3541583"/>
              <a:ext cx="193311" cy="208175"/>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7" name="Freihandform 46"/>
            <p:cNvSpPr/>
            <p:nvPr/>
          </p:nvSpPr>
          <p:spPr>
            <a:xfrm>
              <a:off x="7612044" y="2664077"/>
              <a:ext cx="380905" cy="1056339"/>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8" name="Freihandform 47"/>
            <p:cNvSpPr/>
            <p:nvPr/>
          </p:nvSpPr>
          <p:spPr>
            <a:xfrm>
              <a:off x="7649539" y="2473349"/>
              <a:ext cx="649382" cy="1203053"/>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49" name="Freihandform 48"/>
            <p:cNvSpPr/>
            <p:nvPr/>
          </p:nvSpPr>
          <p:spPr>
            <a:xfrm>
              <a:off x="7393523" y="2458677"/>
              <a:ext cx="53542" cy="1019661"/>
            </a:xfrm>
            <a:custGeom>
              <a:avLst/>
              <a:gdLst>
                <a:gd name="connsiteX0" fmla="*/ 65946 w 65946"/>
                <a:gd name="connsiteY0" fmla="*/ 1283855 h 1283855"/>
                <a:gd name="connsiteX1" fmla="*/ 1292 w 65946"/>
                <a:gd name="connsiteY1" fmla="*/ 822037 h 1283855"/>
                <a:gd name="connsiteX2" fmla="*/ 29001 w 65946"/>
                <a:gd name="connsiteY2" fmla="*/ 0 h 1283855"/>
              </a:gdLst>
              <a:ahLst/>
              <a:cxnLst>
                <a:cxn ang="0">
                  <a:pos x="connsiteX0" y="connsiteY0"/>
                </a:cxn>
                <a:cxn ang="0">
                  <a:pos x="connsiteX1" y="connsiteY1"/>
                </a:cxn>
                <a:cxn ang="0">
                  <a:pos x="connsiteX2" y="connsiteY2"/>
                </a:cxn>
              </a:cxnLst>
              <a:rect l="l" t="t" r="r" b="b"/>
              <a:pathLst>
                <a:path w="65946" h="1283855">
                  <a:moveTo>
                    <a:pt x="65946" y="1283855"/>
                  </a:moveTo>
                  <a:cubicBezTo>
                    <a:pt x="36697" y="1159934"/>
                    <a:pt x="7449" y="1036013"/>
                    <a:pt x="1292" y="822037"/>
                  </a:cubicBezTo>
                  <a:cubicBezTo>
                    <a:pt x="-4865" y="608061"/>
                    <a:pt x="12068" y="304030"/>
                    <a:pt x="29001"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0" name="Freihandform 49"/>
            <p:cNvSpPr/>
            <p:nvPr/>
          </p:nvSpPr>
          <p:spPr>
            <a:xfrm>
              <a:off x="7459612" y="2451342"/>
              <a:ext cx="47445" cy="762912"/>
            </a:xfrm>
            <a:custGeom>
              <a:avLst/>
              <a:gdLst>
                <a:gd name="connsiteX0" fmla="*/ 58437 w 58437"/>
                <a:gd name="connsiteY0" fmla="*/ 960582 h 960582"/>
                <a:gd name="connsiteX1" fmla="*/ 3019 w 58437"/>
                <a:gd name="connsiteY1" fmla="*/ 618836 h 960582"/>
                <a:gd name="connsiteX2" fmla="*/ 12255 w 58437"/>
                <a:gd name="connsiteY2" fmla="*/ 0 h 960582"/>
              </a:gdLst>
              <a:ahLst/>
              <a:cxnLst>
                <a:cxn ang="0">
                  <a:pos x="connsiteX0" y="connsiteY0"/>
                </a:cxn>
                <a:cxn ang="0">
                  <a:pos x="connsiteX1" y="connsiteY1"/>
                </a:cxn>
                <a:cxn ang="0">
                  <a:pos x="connsiteX2" y="connsiteY2"/>
                </a:cxn>
              </a:cxnLst>
              <a:rect l="l" t="t" r="r" b="b"/>
              <a:pathLst>
                <a:path w="58437" h="960582">
                  <a:moveTo>
                    <a:pt x="58437" y="960582"/>
                  </a:moveTo>
                  <a:cubicBezTo>
                    <a:pt x="34576" y="869757"/>
                    <a:pt x="10716" y="778933"/>
                    <a:pt x="3019" y="618836"/>
                  </a:cubicBezTo>
                  <a:cubicBezTo>
                    <a:pt x="-4678" y="458739"/>
                    <a:pt x="3788" y="229369"/>
                    <a:pt x="12255"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1" name="Freihandform 50"/>
            <p:cNvSpPr/>
            <p:nvPr/>
          </p:nvSpPr>
          <p:spPr>
            <a:xfrm>
              <a:off x="7512105" y="2421999"/>
              <a:ext cx="47446" cy="491491"/>
            </a:xfrm>
            <a:custGeom>
              <a:avLst/>
              <a:gdLst>
                <a:gd name="connsiteX0" fmla="*/ 58438 w 58438"/>
                <a:gd name="connsiteY0" fmla="*/ 618836 h 618836"/>
                <a:gd name="connsiteX1" fmla="*/ 3019 w 58438"/>
                <a:gd name="connsiteY1" fmla="*/ 369454 h 618836"/>
                <a:gd name="connsiteX2" fmla="*/ 12256 w 58438"/>
                <a:gd name="connsiteY2" fmla="*/ 0 h 618836"/>
              </a:gdLst>
              <a:ahLst/>
              <a:cxnLst>
                <a:cxn ang="0">
                  <a:pos x="connsiteX0" y="connsiteY0"/>
                </a:cxn>
                <a:cxn ang="0">
                  <a:pos x="connsiteX1" y="connsiteY1"/>
                </a:cxn>
                <a:cxn ang="0">
                  <a:pos x="connsiteX2" y="connsiteY2"/>
                </a:cxn>
              </a:cxnLst>
              <a:rect l="l" t="t" r="r" b="b"/>
              <a:pathLst>
                <a:path w="58438" h="618836">
                  <a:moveTo>
                    <a:pt x="58438" y="618836"/>
                  </a:moveTo>
                  <a:cubicBezTo>
                    <a:pt x="34577" y="545714"/>
                    <a:pt x="10716" y="472593"/>
                    <a:pt x="3019" y="369454"/>
                  </a:cubicBezTo>
                  <a:cubicBezTo>
                    <a:pt x="-4678" y="266315"/>
                    <a:pt x="3789" y="133157"/>
                    <a:pt x="12256"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2" name="Freihandform 51"/>
            <p:cNvSpPr/>
            <p:nvPr/>
          </p:nvSpPr>
          <p:spPr>
            <a:xfrm>
              <a:off x="7176625" y="3676402"/>
              <a:ext cx="412922" cy="228115"/>
            </a:xfrm>
            <a:custGeom>
              <a:avLst/>
              <a:gdLst>
                <a:gd name="connsiteX0" fmla="*/ 0 w 360218"/>
                <a:gd name="connsiteY0" fmla="*/ 0 h 231802"/>
                <a:gd name="connsiteX1" fmla="*/ 101600 w 360218"/>
                <a:gd name="connsiteY1" fmla="*/ 230909 h 231802"/>
                <a:gd name="connsiteX2" fmla="*/ 360218 w 360218"/>
                <a:gd name="connsiteY2" fmla="*/ 64655 h 231802"/>
              </a:gdLst>
              <a:ahLst/>
              <a:cxnLst>
                <a:cxn ang="0">
                  <a:pos x="connsiteX0" y="connsiteY0"/>
                </a:cxn>
                <a:cxn ang="0">
                  <a:pos x="connsiteX1" y="connsiteY1"/>
                </a:cxn>
                <a:cxn ang="0">
                  <a:pos x="connsiteX2" y="connsiteY2"/>
                </a:cxn>
              </a:cxnLst>
              <a:rect l="l" t="t" r="r" b="b"/>
              <a:pathLst>
                <a:path w="360218" h="231802">
                  <a:moveTo>
                    <a:pt x="0" y="0"/>
                  </a:moveTo>
                  <a:cubicBezTo>
                    <a:pt x="20782" y="110066"/>
                    <a:pt x="41564" y="220133"/>
                    <a:pt x="101600" y="230909"/>
                  </a:cubicBezTo>
                  <a:cubicBezTo>
                    <a:pt x="161636" y="241685"/>
                    <a:pt x="260927" y="153170"/>
                    <a:pt x="360218" y="646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3" name="Freihandform 52"/>
            <p:cNvSpPr/>
            <p:nvPr/>
          </p:nvSpPr>
          <p:spPr>
            <a:xfrm>
              <a:off x="6824645" y="3566366"/>
              <a:ext cx="1012370" cy="410088"/>
            </a:xfrm>
            <a:custGeom>
              <a:avLst/>
              <a:gdLst>
                <a:gd name="connsiteX0" fmla="*/ 0 w 1246909"/>
                <a:gd name="connsiteY0" fmla="*/ 0 h 516342"/>
                <a:gd name="connsiteX1" fmla="*/ 434109 w 1246909"/>
                <a:gd name="connsiteY1" fmla="*/ 508000 h 516342"/>
                <a:gd name="connsiteX2" fmla="*/ 1246909 w 1246909"/>
                <a:gd name="connsiteY2" fmla="*/ 267855 h 516342"/>
              </a:gdLst>
              <a:ahLst/>
              <a:cxnLst>
                <a:cxn ang="0">
                  <a:pos x="connsiteX0" y="connsiteY0"/>
                </a:cxn>
                <a:cxn ang="0">
                  <a:pos x="connsiteX1" y="connsiteY1"/>
                </a:cxn>
                <a:cxn ang="0">
                  <a:pos x="connsiteX2" y="connsiteY2"/>
                </a:cxn>
              </a:cxnLst>
              <a:rect l="l" t="t" r="r" b="b"/>
              <a:pathLst>
                <a:path w="1246909" h="516342">
                  <a:moveTo>
                    <a:pt x="0" y="0"/>
                  </a:moveTo>
                  <a:cubicBezTo>
                    <a:pt x="113145" y="231678"/>
                    <a:pt x="226291" y="463357"/>
                    <a:pt x="434109" y="508000"/>
                  </a:cubicBezTo>
                  <a:cubicBezTo>
                    <a:pt x="641927" y="552643"/>
                    <a:pt x="944418" y="410249"/>
                    <a:pt x="1246909" y="2678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4" name="Freihandform 53"/>
            <p:cNvSpPr/>
            <p:nvPr/>
          </p:nvSpPr>
          <p:spPr>
            <a:xfrm>
              <a:off x="6502186" y="3559031"/>
              <a:ext cx="2189719" cy="619987"/>
            </a:xfrm>
            <a:custGeom>
              <a:avLst/>
              <a:gdLst>
                <a:gd name="connsiteX0" fmla="*/ 0 w 2697019"/>
                <a:gd name="connsiteY0" fmla="*/ 0 h 780626"/>
                <a:gd name="connsiteX1" fmla="*/ 877455 w 2697019"/>
                <a:gd name="connsiteY1" fmla="*/ 775855 h 780626"/>
                <a:gd name="connsiteX2" fmla="*/ 2697019 w 2697019"/>
                <a:gd name="connsiteY2" fmla="*/ 267855 h 780626"/>
              </a:gdLst>
              <a:ahLst/>
              <a:cxnLst>
                <a:cxn ang="0">
                  <a:pos x="connsiteX0" y="connsiteY0"/>
                </a:cxn>
                <a:cxn ang="0">
                  <a:pos x="connsiteX1" y="connsiteY1"/>
                </a:cxn>
                <a:cxn ang="0">
                  <a:pos x="connsiteX2" y="connsiteY2"/>
                </a:cxn>
              </a:cxnLst>
              <a:rect l="l" t="t" r="r" b="b"/>
              <a:pathLst>
                <a:path w="2697019" h="780626">
                  <a:moveTo>
                    <a:pt x="0" y="0"/>
                  </a:moveTo>
                  <a:cubicBezTo>
                    <a:pt x="213976" y="365606"/>
                    <a:pt x="427952" y="731213"/>
                    <a:pt x="877455" y="775855"/>
                  </a:cubicBezTo>
                  <a:cubicBezTo>
                    <a:pt x="1326958" y="820498"/>
                    <a:pt x="2011988" y="544176"/>
                    <a:pt x="2697019" y="2678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6" name="Freihandform 55"/>
            <p:cNvSpPr/>
            <p:nvPr/>
          </p:nvSpPr>
          <p:spPr>
            <a:xfrm>
              <a:off x="7082475" y="3236261"/>
              <a:ext cx="37119" cy="357081"/>
            </a:xfrm>
            <a:custGeom>
              <a:avLst/>
              <a:gdLst>
                <a:gd name="connsiteX0" fmla="*/ 24181 w 34236"/>
                <a:gd name="connsiteY0" fmla="*/ 0 h 490087"/>
                <a:gd name="connsiteX1" fmla="*/ 33418 w 34236"/>
                <a:gd name="connsiteY1" fmla="*/ 286327 h 490087"/>
                <a:gd name="connsiteX2" fmla="*/ 5709 w 34236"/>
                <a:gd name="connsiteY2" fmla="*/ 471055 h 490087"/>
              </a:gdLst>
              <a:ahLst/>
              <a:cxnLst>
                <a:cxn ang="0">
                  <a:pos x="connsiteX0" y="connsiteY0"/>
                </a:cxn>
                <a:cxn ang="0">
                  <a:pos x="connsiteX1" y="connsiteY1"/>
                </a:cxn>
                <a:cxn ang="0">
                  <a:pos x="connsiteX2" y="connsiteY2"/>
                </a:cxn>
              </a:cxnLst>
              <a:rect l="l" t="t" r="r" b="b"/>
              <a:pathLst>
                <a:path w="34236" h="490087">
                  <a:moveTo>
                    <a:pt x="24181" y="0"/>
                  </a:moveTo>
                  <a:cubicBezTo>
                    <a:pt x="30339" y="103909"/>
                    <a:pt x="36497" y="207818"/>
                    <a:pt x="33418" y="286327"/>
                  </a:cubicBezTo>
                  <a:cubicBezTo>
                    <a:pt x="30339" y="364836"/>
                    <a:pt x="-15843" y="549564"/>
                    <a:pt x="5709" y="471055"/>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57" name="Freihandform 56"/>
            <p:cNvSpPr/>
            <p:nvPr/>
          </p:nvSpPr>
          <p:spPr>
            <a:xfrm>
              <a:off x="7154602" y="3023525"/>
              <a:ext cx="31210" cy="623534"/>
            </a:xfrm>
            <a:custGeom>
              <a:avLst/>
              <a:gdLst>
                <a:gd name="connsiteX0" fmla="*/ 0 w 38440"/>
                <a:gd name="connsiteY0" fmla="*/ 0 h 785091"/>
                <a:gd name="connsiteX1" fmla="*/ 36945 w 38440"/>
                <a:gd name="connsiteY1" fmla="*/ 480291 h 785091"/>
                <a:gd name="connsiteX2" fmla="*/ 27709 w 38440"/>
                <a:gd name="connsiteY2" fmla="*/ 785091 h 785091"/>
              </a:gdLst>
              <a:ahLst/>
              <a:cxnLst>
                <a:cxn ang="0">
                  <a:pos x="connsiteX0" y="connsiteY0"/>
                </a:cxn>
                <a:cxn ang="0">
                  <a:pos x="connsiteX1" y="connsiteY1"/>
                </a:cxn>
                <a:cxn ang="0">
                  <a:pos x="connsiteX2" y="connsiteY2"/>
                </a:cxn>
              </a:cxnLst>
              <a:rect l="l" t="t" r="r" b="b"/>
              <a:pathLst>
                <a:path w="38440" h="785091">
                  <a:moveTo>
                    <a:pt x="0" y="0"/>
                  </a:moveTo>
                  <a:cubicBezTo>
                    <a:pt x="16163" y="174721"/>
                    <a:pt x="32327" y="349443"/>
                    <a:pt x="36945" y="480291"/>
                  </a:cubicBezTo>
                  <a:cubicBezTo>
                    <a:pt x="41563" y="611139"/>
                    <a:pt x="34636" y="698115"/>
                    <a:pt x="27709" y="785091"/>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8" name="Rechteck 67"/>
            <p:cNvSpPr/>
            <p:nvPr/>
          </p:nvSpPr>
          <p:spPr bwMode="auto">
            <a:xfrm>
              <a:off x="5630024" y="1782306"/>
              <a:ext cx="3595551" cy="3024337"/>
            </a:xfrm>
            <a:prstGeom prst="rect">
              <a:avLst/>
            </a:prstGeom>
            <a:noFill/>
            <a:ln w="10795" cap="flat" cmpd="sng" algn="ctr">
              <a:solidFill>
                <a:schemeClr val="tx1"/>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a:endParaRPr>
            </a:p>
          </p:txBody>
        </p:sp>
      </p:grpSp>
      <mc:AlternateContent xmlns:mc="http://schemas.openxmlformats.org/markup-compatibility/2006" xmlns:a14="http://schemas.microsoft.com/office/drawing/2010/main">
        <mc:Choice Requires="a14">
          <p:sp>
            <p:nvSpPr>
              <p:cNvPr id="71" name="Textfeld 70"/>
              <p:cNvSpPr txBox="1"/>
              <p:nvPr/>
            </p:nvSpPr>
            <p:spPr>
              <a:xfrm>
                <a:off x="6705277" y="4803292"/>
                <a:ext cx="2542491"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𝑤</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inside</m:t>
                          </m:r>
                        </m:sub>
                      </m:sSub>
                      <m:r>
                        <a:rPr lang="de-DE" b="0" i="0" smtClean="0">
                          <a:latin typeface="Cambria Math"/>
                        </a:rPr>
                        <m:t>−</m:t>
                      </m:r>
                      <m:sSub>
                        <m:sSubPr>
                          <m:ctrlPr>
                            <a:rPr lang="de-DE" b="0" i="1" smtClean="0">
                              <a:latin typeface="Cambria Math" charset="0"/>
                            </a:rPr>
                          </m:ctrlPr>
                        </m:sSubPr>
                        <m:e>
                          <m:acc>
                            <m:accPr>
                              <m:chr m:val="̇"/>
                              <m:ctrlPr>
                                <a:rPr lang="de-DE" b="0" i="1" smtClean="0">
                                  <a:latin typeface="Cambria Math" charset="0"/>
                                </a:rPr>
                              </m:ctrlPr>
                            </m:accPr>
                            <m:e>
                              <m:r>
                                <a:rPr lang="de-DE" b="0" i="1" smtClean="0">
                                  <a:latin typeface="Cambria Math"/>
                                </a:rPr>
                                <m:t>𝑄</m:t>
                              </m:r>
                            </m:e>
                          </m:acc>
                        </m:e>
                        <m:sub>
                          <m:r>
                            <m:rPr>
                              <m:sty m:val="p"/>
                            </m:rPr>
                            <a:rPr lang="de-DE" b="0" i="0" smtClean="0">
                              <a:latin typeface="Cambria Math"/>
                            </a:rPr>
                            <m:t>outside</m:t>
                          </m:r>
                        </m:sub>
                      </m:sSub>
                    </m:oMath>
                  </m:oMathPara>
                </a14:m>
                <a:endParaRPr lang="de-DE" dirty="0"/>
              </a:p>
            </p:txBody>
          </p:sp>
        </mc:Choice>
        <mc:Fallback xmlns="">
          <p:sp>
            <p:nvSpPr>
              <p:cNvPr id="71" name="Textfeld 70"/>
              <p:cNvSpPr txBox="1">
                <a:spLocks noRot="1" noChangeAspect="1" noMove="1" noResize="1" noEditPoints="1" noAdjustHandles="1" noChangeArrowheads="1" noChangeShapeType="1" noTextEdit="1"/>
              </p:cNvSpPr>
              <p:nvPr/>
            </p:nvSpPr>
            <p:spPr>
              <a:xfrm>
                <a:off x="6705277" y="4803292"/>
                <a:ext cx="2542491" cy="379848"/>
              </a:xfrm>
              <a:prstGeom prst="rect">
                <a:avLst/>
              </a:prstGeom>
              <a:blipFill rotWithShape="1">
                <a:blip r:embed="rId7"/>
                <a:stretch>
                  <a:fillRect b="-112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2" name="Textfeld 71"/>
              <p:cNvSpPr txBox="1"/>
              <p:nvPr/>
            </p:nvSpPr>
            <p:spPr>
              <a:xfrm>
                <a:off x="7906661" y="1604677"/>
                <a:ext cx="160338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charset="0"/>
                            </a:rPr>
                          </m:ctrlPr>
                        </m:sSubPr>
                        <m:e>
                          <m:acc>
                            <m:accPr>
                              <m:chr m:val="̇"/>
                              <m:ctrlPr>
                                <a:rPr lang="de-DE" i="1">
                                  <a:latin typeface="Cambria Math" charset="0"/>
                                </a:rPr>
                              </m:ctrlPr>
                            </m:accPr>
                            <m:e>
                              <m:r>
                                <a:rPr lang="de-DE" i="1">
                                  <a:latin typeface="Cambria Math"/>
                                </a:rPr>
                                <m:t>𝑄</m:t>
                              </m:r>
                            </m:e>
                          </m:acc>
                        </m:e>
                        <m:sub>
                          <m:r>
                            <a:rPr lang="de-DE" i="1">
                              <a:latin typeface="Cambria Math"/>
                            </a:rPr>
                            <m:t>𝑇</m:t>
                          </m:r>
                        </m:sub>
                      </m:sSub>
                      <m:r>
                        <a:rPr lang="de-DE" i="1">
                          <a:latin typeface="Cambria Math"/>
                        </a:rPr>
                        <m:t>=</m:t>
                      </m:r>
                      <m:r>
                        <a:rPr lang="de-DE" i="1">
                          <a:latin typeface="Cambria Math"/>
                        </a:rPr>
                        <m:t>𝑘𝐿</m:t>
                      </m:r>
                      <m:f>
                        <m:fPr>
                          <m:ctrlPr>
                            <a:rPr lang="de-DE" i="1">
                              <a:latin typeface="Cambria Math" charset="0"/>
                            </a:rPr>
                          </m:ctrlPr>
                        </m:fPr>
                        <m:num>
                          <m:r>
                            <a:rPr lang="de-DE" i="1">
                              <a:latin typeface="Cambria Math"/>
                            </a:rPr>
                            <m:t>𝑑</m:t>
                          </m:r>
                          <m:r>
                            <a:rPr lang="de-DE" i="1">
                              <a:latin typeface="Cambria Math"/>
                              <a:ea typeface="Cambria Math"/>
                            </a:rPr>
                            <m:t>𝜃</m:t>
                          </m:r>
                        </m:num>
                        <m:den>
                          <m:r>
                            <a:rPr lang="de-DE" i="1">
                              <a:latin typeface="Cambria Math"/>
                            </a:rPr>
                            <m:t>𝑑𝑧</m:t>
                          </m:r>
                        </m:den>
                      </m:f>
                      <m:r>
                        <a:rPr lang="de-DE" i="1">
                          <a:latin typeface="Cambria Math"/>
                        </a:rPr>
                        <m:t>𝑤</m:t>
                      </m:r>
                    </m:oMath>
                  </m:oMathPara>
                </a14:m>
                <a:endParaRPr lang="de-DE" dirty="0"/>
              </a:p>
            </p:txBody>
          </p:sp>
        </mc:Choice>
        <mc:Fallback xmlns="">
          <p:sp>
            <p:nvSpPr>
              <p:cNvPr id="72" name="Textfeld 71"/>
              <p:cNvSpPr txBox="1">
                <a:spLocks noRot="1" noChangeAspect="1" noMove="1" noResize="1" noEditPoints="1" noAdjustHandles="1" noChangeArrowheads="1" noChangeShapeType="1" noTextEdit="1"/>
              </p:cNvSpPr>
              <p:nvPr/>
            </p:nvSpPr>
            <p:spPr>
              <a:xfrm>
                <a:off x="7906661" y="1604677"/>
                <a:ext cx="1603388" cy="618246"/>
              </a:xfrm>
              <a:prstGeom prst="rect">
                <a:avLst/>
              </a:prstGeom>
              <a:blipFill rotWithShape="1">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Textfeld 73"/>
              <p:cNvSpPr txBox="1"/>
              <p:nvPr/>
            </p:nvSpPr>
            <p:spPr>
              <a:xfrm>
                <a:off x="5223299" y="2515313"/>
                <a:ext cx="884729"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𝑠h𝑒𝑎𝑟</m:t>
                          </m:r>
                        </m:sub>
                      </m:sSub>
                    </m:oMath>
                  </m:oMathPara>
                </a14:m>
                <a:endParaRPr lang="de-DE" dirty="0"/>
              </a:p>
            </p:txBody>
          </p:sp>
        </mc:Choice>
        <mc:Fallback xmlns="">
          <p:sp>
            <p:nvSpPr>
              <p:cNvPr id="74" name="Textfeld 73"/>
              <p:cNvSpPr txBox="1">
                <a:spLocks noRot="1" noChangeAspect="1" noMove="1" noResize="1" noEditPoints="1" noAdjustHandles="1" noChangeArrowheads="1" noChangeShapeType="1" noTextEdit="1"/>
              </p:cNvSpPr>
              <p:nvPr/>
            </p:nvSpPr>
            <p:spPr>
              <a:xfrm>
                <a:off x="5223299" y="2515313"/>
                <a:ext cx="884729" cy="379848"/>
              </a:xfrm>
              <a:prstGeom prst="rect">
                <a:avLst/>
              </a:prstGeom>
              <a:blipFill rotWithShape="1">
                <a:blip r:embed="rId9"/>
                <a:stretch>
                  <a:fillRect b="-11290"/>
                </a:stretch>
              </a:blipFill>
            </p:spPr>
            <p:txBody>
              <a:bodyPr/>
              <a:lstStyle/>
              <a:p>
                <a:r>
                  <a:rPr lang="de-DE">
                    <a:noFill/>
                  </a:rPr>
                  <a:t> </a:t>
                </a:r>
              </a:p>
            </p:txBody>
          </p:sp>
        </mc:Fallback>
      </mc:AlternateContent>
      <p:sp>
        <p:nvSpPr>
          <p:cNvPr id="75" name="Pfeil nach rechts 74"/>
          <p:cNvSpPr/>
          <p:nvPr/>
        </p:nvSpPr>
        <p:spPr bwMode="auto">
          <a:xfrm>
            <a:off x="9211978" y="4949700"/>
            <a:ext cx="596143" cy="87032"/>
          </a:xfrm>
          <a:prstGeom prst="rightArrow">
            <a:avLst>
              <a:gd name="adj1" fmla="val 50000"/>
              <a:gd name="adj2" fmla="val 86603"/>
            </a:avLst>
          </a:prstGeom>
          <a:solidFill>
            <a:schemeClr val="accent5">
              <a:lumMod val="75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6" name="Pfeil nach rechts 75"/>
          <p:cNvSpPr/>
          <p:nvPr/>
        </p:nvSpPr>
        <p:spPr bwMode="auto">
          <a:xfrm>
            <a:off x="3745363" y="4105078"/>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8" name="Pfeil nach rechts 77"/>
          <p:cNvSpPr/>
          <p:nvPr/>
        </p:nvSpPr>
        <p:spPr bwMode="auto">
          <a:xfrm rot="16200000">
            <a:off x="6692150" y="1078526"/>
            <a:ext cx="596143" cy="94032"/>
          </a:xfrm>
          <a:prstGeom prst="rightArrow">
            <a:avLst>
              <a:gd name="adj1" fmla="val 50000"/>
              <a:gd name="adj2" fmla="val 86603"/>
            </a:avLst>
          </a:prstGeom>
          <a:solidFill>
            <a:schemeClr val="accent5">
              <a:lumMod val="75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79" name="Pfeil nach rechts 78"/>
          <p:cNvSpPr/>
          <p:nvPr/>
        </p:nvSpPr>
        <p:spPr bwMode="auto">
          <a:xfrm rot="19925525">
            <a:off x="9301636" y="1557660"/>
            <a:ext cx="596143" cy="94032"/>
          </a:xfrm>
          <a:prstGeom prst="rightArrow">
            <a:avLst>
              <a:gd name="adj1" fmla="val 50000"/>
              <a:gd name="adj2" fmla="val 86603"/>
            </a:avLst>
          </a:prstGeom>
          <a:solidFill>
            <a:schemeClr val="accent5">
              <a:lumMod val="75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80" name="Textfeld 79"/>
              <p:cNvSpPr txBox="1"/>
              <p:nvPr/>
            </p:nvSpPr>
            <p:spPr>
              <a:xfrm>
                <a:off x="3743037" y="2501153"/>
                <a:ext cx="11056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𝑃</m:t>
                      </m:r>
                      <m:r>
                        <a:rPr lang="de-DE" b="0" i="1" smtClean="0">
                          <a:latin typeface="Cambria Math"/>
                        </a:rPr>
                        <m:t>=</m:t>
                      </m:r>
                      <m:sSub>
                        <m:sSubPr>
                          <m:ctrlPr>
                            <a:rPr lang="de-DE" b="0" i="1" smtClean="0">
                              <a:latin typeface="Cambria Math" charset="0"/>
                            </a:rPr>
                          </m:ctrlPr>
                        </m:sSubPr>
                        <m:e>
                          <m:r>
                            <a:rPr lang="de-DE" b="0" i="1" smtClean="0">
                              <a:latin typeface="Cambria Math"/>
                            </a:rPr>
                            <m:t>𝐹</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oMath>
                  </m:oMathPara>
                </a14:m>
                <a:endParaRPr lang="de-DE" dirty="0"/>
              </a:p>
            </p:txBody>
          </p:sp>
        </mc:Choice>
        <mc:Fallback xmlns="">
          <p:sp>
            <p:nvSpPr>
              <p:cNvPr id="80" name="Textfeld 79"/>
              <p:cNvSpPr txBox="1">
                <a:spLocks noRot="1" noChangeAspect="1" noMove="1" noResize="1" noEditPoints="1" noAdjustHandles="1" noChangeArrowheads="1" noChangeShapeType="1" noTextEdit="1"/>
              </p:cNvSpPr>
              <p:nvPr/>
            </p:nvSpPr>
            <p:spPr>
              <a:xfrm>
                <a:off x="3743037" y="2501153"/>
                <a:ext cx="1105624" cy="369332"/>
              </a:xfrm>
              <a:prstGeom prst="rect">
                <a:avLst/>
              </a:prstGeom>
              <a:blipFill rotWithShape="1">
                <a:blip r:embed="rId10"/>
                <a:stretch>
                  <a:fillRect/>
                </a:stretch>
              </a:blipFill>
            </p:spPr>
            <p:txBody>
              <a:bodyPr/>
              <a:lstStyle/>
              <a:p>
                <a:r>
                  <a:rPr lang="de-DE">
                    <a:noFill/>
                  </a:rPr>
                  <a:t> </a:t>
                </a:r>
              </a:p>
            </p:txBody>
          </p:sp>
        </mc:Fallback>
      </mc:AlternateContent>
      <p:sp>
        <p:nvSpPr>
          <p:cNvPr id="81" name="Pfeil nach rechts 80"/>
          <p:cNvSpPr/>
          <p:nvPr/>
        </p:nvSpPr>
        <p:spPr bwMode="auto">
          <a:xfrm rot="13911025">
            <a:off x="5723659" y="3157315"/>
            <a:ext cx="596143" cy="87032"/>
          </a:xfrm>
          <a:prstGeom prst="rightArrow">
            <a:avLst>
              <a:gd name="adj1" fmla="val 50000"/>
              <a:gd name="adj2" fmla="val 86603"/>
            </a:avLst>
          </a:prstGeom>
          <a:solidFill>
            <a:schemeClr val="accent5">
              <a:lumMod val="75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p:sp>
        <p:nvSpPr>
          <p:cNvPr id="94" name="Textfeld 93"/>
          <p:cNvSpPr txBox="1"/>
          <p:nvPr/>
        </p:nvSpPr>
        <p:spPr>
          <a:xfrm>
            <a:off x="7626554" y="5268628"/>
            <a:ext cx="1991041" cy="369332"/>
          </a:xfrm>
          <a:prstGeom prst="rect">
            <a:avLst/>
          </a:prstGeom>
          <a:noFill/>
        </p:spPr>
        <p:txBody>
          <a:bodyPr wrap="square" rtlCol="0">
            <a:spAutoFit/>
          </a:bodyPr>
          <a:lstStyle/>
          <a:p>
            <a:pPr algn="ctr"/>
            <a:r>
              <a:rPr lang="en-US" dirty="0" smtClean="0"/>
              <a:t>Control volume</a:t>
            </a:r>
            <a:endParaRPr lang="en-US" dirty="0"/>
          </a:p>
        </p:txBody>
      </p:sp>
      <mc:AlternateContent xmlns:mc="http://schemas.openxmlformats.org/markup-compatibility/2006" xmlns:a14="http://schemas.microsoft.com/office/drawing/2010/main">
        <mc:Choice Requires="a14">
          <p:sp>
            <p:nvSpPr>
              <p:cNvPr id="96" name="Rechteck 95"/>
              <p:cNvSpPr/>
              <p:nvPr/>
            </p:nvSpPr>
            <p:spPr bwMode="auto">
              <a:xfrm>
                <a:off x="217486" y="810214"/>
                <a:ext cx="3456384" cy="1657276"/>
              </a:xfrm>
              <a:prstGeom prst="rect">
                <a:avLst/>
              </a:prstGeom>
              <a:noFill/>
              <a:ln w="28575" cap="flat" cmpd="sng" algn="ctr">
                <a:solidFill>
                  <a:schemeClr val="accent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Inside Energy</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b="1" dirty="0" smtClean="0">
                    <a:latin typeface="Arial" charset="0"/>
                  </a:rPr>
                  <a:t>Total power produced  </a:t>
                </a:r>
                <a14:m>
                  <m:oMath xmlns:m="http://schemas.openxmlformats.org/officeDocument/2006/math">
                    <m:r>
                      <a:rPr lang="en-US" b="1" i="1" dirty="0" smtClean="0">
                        <a:latin typeface="Cambria Math"/>
                      </a:rPr>
                      <m:t>𝑷</m:t>
                    </m:r>
                  </m:oMath>
                </a14:m>
                <a:endParaRPr lang="en-US" b="1" dirty="0" smtClean="0">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smtClean="0">
                    <a:latin typeface="Arial" charset="0"/>
                  </a:rPr>
                  <a:t>Direct force measurement</a:t>
                </a:r>
              </a:p>
              <a:p>
                <a:pPr marL="171450" indent="-171450" fontAlgn="base">
                  <a:spcBef>
                    <a:spcPct val="0"/>
                  </a:spcBef>
                  <a:spcAft>
                    <a:spcPct val="0"/>
                  </a:spcAft>
                  <a:buFont typeface="Arial" panose="020B0604020202020204" pitchFamily="34" charset="0"/>
                  <a:buChar char="•"/>
                </a:pPr>
                <a:r>
                  <a:rPr lang="en-US" dirty="0" smtClean="0">
                    <a:latin typeface="Arial" charset="0"/>
                  </a:rPr>
                  <a:t>Energy from material going inside the </a:t>
                </a:r>
                <a:r>
                  <a:rPr lang="en-US" dirty="0">
                    <a:latin typeface="Arial" charset="0"/>
                  </a:rPr>
                  <a:t>control volume </a:t>
                </a:r>
                <a14:m>
                  <m:oMath xmlns:m="http://schemas.openxmlformats.org/officeDocument/2006/math">
                    <m:sSubSup>
                      <m:sSubSupPr>
                        <m:ctrlPr>
                          <a:rPr lang="de-DE" b="0" i="1" smtClean="0">
                            <a:latin typeface="Cambria Math" charset="0"/>
                          </a:rPr>
                        </m:ctrlPr>
                      </m:sSubSupPr>
                      <m:e>
                        <m:acc>
                          <m:accPr>
                            <m:chr m:val="̇"/>
                            <m:ctrlPr>
                              <a:rPr lang="en-US"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oMath>
                </a14:m>
                <a:endParaRPr kumimoji="0" lang="en-US" b="0" i="0" u="none" strike="noStrike" cap="none" normalizeH="0" baseline="0" dirty="0" smtClean="0">
                  <a:ln>
                    <a:noFill/>
                  </a:ln>
                  <a:effectLst/>
                  <a:latin typeface="Arial" charset="0"/>
                </a:endParaRPr>
              </a:p>
              <a:p>
                <a:pPr marL="742950" lvl="1" indent="-285750" fontAlgn="base">
                  <a:spcBef>
                    <a:spcPct val="0"/>
                  </a:spcBef>
                  <a:spcAft>
                    <a:spcPct val="0"/>
                  </a:spcAft>
                  <a:buFont typeface="Symbol" panose="05050102010706020507" pitchFamily="18" charset="2"/>
                  <a:buChar char="-"/>
                </a:pPr>
                <a:r>
                  <a:rPr lang="en-US" sz="1400" dirty="0" smtClean="0">
                    <a:latin typeface="Arial" charset="0"/>
                  </a:rPr>
                  <a:t>Always zero (</a:t>
                </a:r>
                <a14:m>
                  <m:oMath xmlns:m="http://schemas.openxmlformats.org/officeDocument/2006/math">
                    <m:sSubSup>
                      <m:sSubSupPr>
                        <m:ctrlPr>
                          <a:rPr lang="de-DE" sz="1400" b="0" i="1" smtClean="0">
                            <a:latin typeface="Cambria Math" charset="0"/>
                          </a:rPr>
                        </m:ctrlPr>
                      </m:sSubSupPr>
                      <m:e>
                        <m:r>
                          <a:rPr lang="de-DE" sz="1400" b="0" i="1" smtClean="0">
                            <a:latin typeface="Cambria Math"/>
                          </a:rPr>
                          <m:t>𝑇</m:t>
                        </m:r>
                      </m:e>
                      <m:sub>
                        <m:r>
                          <a:rPr lang="de-DE" sz="1400" b="0" i="1" smtClean="0">
                            <a:latin typeface="Cambria Math"/>
                          </a:rPr>
                          <m:t>𝑐</m:t>
                        </m:r>
                      </m:sub>
                      <m:sup>
                        <m:r>
                          <a:rPr lang="de-DE" sz="1400" b="0" i="1" smtClean="0">
                            <a:latin typeface="Cambria Math"/>
                          </a:rPr>
                          <m:t>𝑖𝑛</m:t>
                        </m:r>
                      </m:sup>
                    </m:sSubSup>
                    <m:r>
                      <a:rPr lang="de-DE" sz="1400" b="0" i="1" smtClean="0">
                        <a:latin typeface="Cambria Math"/>
                      </a:rPr>
                      <m:t>=</m:t>
                    </m:r>
                    <m:sSub>
                      <m:sSubPr>
                        <m:ctrlPr>
                          <a:rPr lang="de-DE" sz="1400" b="0" i="1" smtClean="0">
                            <a:latin typeface="Cambria Math" charset="0"/>
                          </a:rPr>
                        </m:ctrlPr>
                      </m:sSubPr>
                      <m:e>
                        <m:r>
                          <a:rPr lang="de-DE" sz="1400" b="0" i="1" smtClean="0">
                            <a:latin typeface="Cambria Math"/>
                          </a:rPr>
                          <m:t>𝑇</m:t>
                        </m:r>
                      </m:e>
                      <m:sub>
                        <m:r>
                          <a:rPr lang="de-DE" sz="1400" b="0" i="1" smtClean="0">
                            <a:latin typeface="Cambria Math"/>
                          </a:rPr>
                          <m:t>𝑒</m:t>
                        </m:r>
                      </m:sub>
                    </m:sSub>
                  </m:oMath>
                </a14:m>
                <a:r>
                  <a:rPr kumimoji="0" lang="en-US" sz="1400" b="0" i="0" u="none" strike="noStrike" cap="none" normalizeH="0" baseline="0" dirty="0" smtClean="0">
                    <a:ln>
                      <a:noFill/>
                    </a:ln>
                    <a:effectLst/>
                    <a:latin typeface="Arial" charset="0"/>
                  </a:rPr>
                  <a:t>)</a:t>
                </a:r>
              </a:p>
            </p:txBody>
          </p:sp>
        </mc:Choice>
        <mc:Fallback xmlns="">
          <p:sp>
            <p:nvSpPr>
              <p:cNvPr id="96" name="Rechteck 95"/>
              <p:cNvSpPr>
                <a:spLocks noRot="1" noChangeAspect="1" noMove="1" noResize="1" noEditPoints="1" noAdjustHandles="1" noChangeArrowheads="1" noChangeShapeType="1" noTextEdit="1"/>
              </p:cNvSpPr>
              <p:nvPr/>
            </p:nvSpPr>
            <p:spPr bwMode="auto">
              <a:xfrm>
                <a:off x="217486" y="810214"/>
                <a:ext cx="3456384" cy="1657276"/>
              </a:xfrm>
              <a:prstGeom prst="rect">
                <a:avLst/>
              </a:prstGeom>
              <a:blipFill rotWithShape="1">
                <a:blip r:embed="rId11"/>
                <a:stretch>
                  <a:fillRect l="-1224" t="-1083" b="-1083"/>
                </a:stretch>
              </a:blipFill>
              <a:ln w="28575" cap="flat" cmpd="sng" algn="ctr">
                <a:solidFill>
                  <a:schemeClr val="accent2">
                    <a:lumMod val="75000"/>
                  </a:schemeClr>
                </a:solidFill>
                <a:prstDash val="solid"/>
                <a:round/>
                <a:headEnd type="none" w="med" len="med"/>
                <a:tailEnd type="none" w="med" len="med"/>
              </a:ln>
              <a:effectLst/>
              <a:ex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hteck 96"/>
              <p:cNvSpPr/>
              <p:nvPr/>
            </p:nvSpPr>
            <p:spPr bwMode="auto">
              <a:xfrm>
                <a:off x="217486" y="2515313"/>
                <a:ext cx="3456384" cy="3380749"/>
              </a:xfrm>
              <a:prstGeom prst="rect">
                <a:avLst/>
              </a:prstGeom>
              <a:noFill/>
              <a:ln w="28575" cap="flat" cmpd="sng" algn="ctr">
                <a:solidFill>
                  <a:schemeClr val="accent5">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Outside Energy</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Heat flow into the tool </a:t>
                </a:r>
                <a14:m>
                  <m:oMath xmlns:m="http://schemas.openxmlformats.org/officeDocument/2006/math">
                    <m:sSub>
                      <m:sSubPr>
                        <m:ctrlPr>
                          <a:rPr kumimoji="0" lang="en-US" b="0" i="1" u="none" strike="noStrike" cap="none" normalizeH="0" baseline="0" smtClean="0">
                            <a:ln>
                              <a:noFill/>
                            </a:ln>
                            <a:effectLst/>
                            <a:latin typeface="Cambria Math" charset="0"/>
                          </a:rPr>
                        </m:ctrlPr>
                      </m:sSub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𝑇</m:t>
                        </m:r>
                      </m:sub>
                    </m:sSub>
                  </m:oMath>
                </a14:m>
                <a:endParaRPr kumimoji="0" lang="de-DE"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Calculation by </a:t>
                </a:r>
                <a:r>
                  <a:rPr kumimoji="0" lang="en-US" sz="1400" b="0" i="0" u="none" strike="noStrike" cap="none" normalizeH="0" dirty="0" smtClean="0">
                    <a:ln>
                      <a:noFill/>
                    </a:ln>
                    <a:effectLst/>
                    <a:latin typeface="Arial" charset="0"/>
                  </a:rPr>
                  <a:t>gradient</a:t>
                </a:r>
                <a:endParaRPr kumimoji="0" lang="en-US" sz="1400" b="0" i="0" u="none" strike="noStrike" cap="none" normalizeH="0" baseline="0" dirty="0" smtClean="0">
                  <a:ln>
                    <a:noFill/>
                  </a:ln>
                  <a:effectLst/>
                  <a:latin typeface="Arial" charset="0"/>
                </a:endParaRPr>
              </a:p>
              <a:p>
                <a:pPr marL="285750" indent="-285750" fontAlgn="base">
                  <a:spcBef>
                    <a:spcPct val="0"/>
                  </a:spcBef>
                  <a:spcAft>
                    <a:spcPct val="0"/>
                  </a:spcAft>
                  <a:buFont typeface="Arial" panose="020B0604020202020204" pitchFamily="34" charset="0"/>
                  <a:buChar char="•"/>
                </a:pPr>
                <a:r>
                  <a:rPr lang="en-US" dirty="0" smtClean="0">
                    <a:latin typeface="Arial" charset="0"/>
                  </a:rPr>
                  <a:t>Heat flow into the workpiece</a:t>
                </a:r>
                <a:r>
                  <a:rPr lang="en-US" dirty="0">
                    <a:latin typeface="Arial" charset="0"/>
                  </a:rPr>
                  <a:t> </a:t>
                </a:r>
                <a14:m>
                  <m:oMath xmlns:m="http://schemas.openxmlformats.org/officeDocument/2006/math">
                    <m:acc>
                      <m:accPr>
                        <m:chr m:val="̇"/>
                        <m:ctrlPr>
                          <a:rPr lang="en-US" i="1" smtClean="0">
                            <a:latin typeface="Cambria Math" charset="0"/>
                          </a:rPr>
                        </m:ctrlPr>
                      </m:accPr>
                      <m:e>
                        <m:sSub>
                          <m:sSubPr>
                            <m:ctrlPr>
                              <a:rPr lang="en-US" b="0" i="1" smtClean="0">
                                <a:latin typeface="Cambria Math" charset="0"/>
                              </a:rPr>
                            </m:ctrlPr>
                          </m:sSubPr>
                          <m:e>
                            <m:r>
                              <a:rPr lang="en-US" b="0" i="1" smtClean="0">
                                <a:latin typeface="Cambria Math"/>
                              </a:rPr>
                              <m:t>𝑄</m:t>
                            </m:r>
                          </m:e>
                          <m:sub>
                            <m:r>
                              <a:rPr lang="en-US" b="0" i="1" smtClean="0">
                                <a:latin typeface="Cambria Math"/>
                              </a:rPr>
                              <m:t>𝑤</m:t>
                            </m:r>
                          </m:sub>
                        </m:sSub>
                      </m:e>
                    </m:acc>
                  </m:oMath>
                </a14:m>
                <a:endParaRPr lang="en-US" dirty="0" smtClean="0">
                  <a:latin typeface="Arial" charset="0"/>
                </a:endParaRPr>
              </a:p>
              <a:p>
                <a:pPr marL="742620" lvl="1" indent="-285750" fontAlgn="base">
                  <a:spcBef>
                    <a:spcPct val="0"/>
                  </a:spcBef>
                  <a:spcAft>
                    <a:spcPct val="0"/>
                  </a:spcAft>
                  <a:buFont typeface="Symbol" panose="05050102010706020507" pitchFamily="18" charset="2"/>
                  <a:buChar char="-"/>
                </a:pPr>
                <a:r>
                  <a:rPr lang="en-US" sz="1400" dirty="0" smtClean="0">
                    <a:latin typeface="Arial" charset="0"/>
                  </a:rPr>
                  <a:t>Calculation by heat balance</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effectLst/>
                    <a:latin typeface="Arial" charset="0"/>
                  </a:rPr>
                  <a:t>Energy</a:t>
                </a:r>
                <a:r>
                  <a:rPr kumimoji="0" lang="en-US" b="0" i="0" u="none" strike="noStrike" cap="none" normalizeH="0" dirty="0" smtClean="0">
                    <a:ln>
                      <a:noFill/>
                    </a:ln>
                    <a:effectLst/>
                    <a:latin typeface="Arial" charset="0"/>
                  </a:rPr>
                  <a:t> from the chip going outside </a:t>
                </a:r>
                <a14:m>
                  <m:oMath xmlns:m="http://schemas.openxmlformats.org/officeDocument/2006/math">
                    <m:sSubSup>
                      <m:sSubSupPr>
                        <m:ctrlPr>
                          <a:rPr kumimoji="0" lang="en-US" b="0" i="1" u="none" strike="noStrike" cap="none" normalizeH="0" baseline="0" smtClean="0">
                            <a:ln>
                              <a:noFill/>
                            </a:ln>
                            <a:effectLst/>
                            <a:latin typeface="Cambria Math" charset="0"/>
                          </a:rPr>
                        </m:ctrlPr>
                      </m:sSubSupPr>
                      <m:e>
                        <m:acc>
                          <m:accPr>
                            <m:chr m:val="̇"/>
                            <m:ctrlPr>
                              <a:rPr kumimoji="0" lang="en-US" b="0" i="1" u="none" strike="noStrike" cap="none" normalizeH="0" baseline="0" smtClean="0">
                                <a:ln>
                                  <a:noFill/>
                                </a:ln>
                                <a:effectLst/>
                                <a:latin typeface="Cambria Math" charset="0"/>
                              </a:rPr>
                            </m:ctrlPr>
                          </m:accPr>
                          <m:e>
                            <m:r>
                              <a:rPr kumimoji="0" lang="en-US" b="0" i="1" u="none" strike="noStrike" cap="none" normalizeH="0" baseline="0" smtClean="0">
                                <a:ln>
                                  <a:noFill/>
                                </a:ln>
                                <a:effectLst/>
                                <a:latin typeface="Cambria Math"/>
                              </a:rPr>
                              <m:t>𝑄</m:t>
                            </m:r>
                          </m:e>
                        </m:acc>
                      </m:e>
                      <m:sub>
                        <m:r>
                          <a:rPr kumimoji="0" lang="en-US" b="0" i="1" u="none" strike="noStrike" cap="none" normalizeH="0" baseline="0" smtClean="0">
                            <a:ln>
                              <a:noFill/>
                            </a:ln>
                            <a:effectLst/>
                            <a:latin typeface="Cambria Math"/>
                          </a:rPr>
                          <m:t>𝑐</m:t>
                        </m:r>
                      </m:sub>
                      <m:sup>
                        <m:r>
                          <a:rPr kumimoji="0" lang="en-US" b="0" i="1" u="none" strike="noStrike" cap="none" normalizeH="0" baseline="0" smtClean="0">
                            <a:ln>
                              <a:noFill/>
                            </a:ln>
                            <a:effectLst/>
                            <a:latin typeface="Cambria Math"/>
                          </a:rPr>
                          <m:t>𝑜𝑢𝑡</m:t>
                        </m:r>
                      </m:sup>
                    </m:sSubSup>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lang="en-US" sz="1400" dirty="0">
                    <a:latin typeface="Arial" charset="0"/>
                  </a:rPr>
                  <a:t>thermodynamic calculation</a:t>
                </a:r>
                <a:endParaRPr kumimoji="0" lang="en-US" sz="1400"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smtClean="0">
                    <a:latin typeface="Arial" charset="0"/>
                  </a:rPr>
                  <a:t>Part of deformation energy converted in heat </a:t>
                </a:r>
                <a14:m>
                  <m:oMath xmlns:m="http://schemas.openxmlformats.org/officeDocument/2006/math">
                    <m:sSub>
                      <m:sSubPr>
                        <m:ctrlPr>
                          <a:rPr lang="en-US" b="0" i="1" smtClean="0">
                            <a:latin typeface="Cambria Math" charset="0"/>
                          </a:rPr>
                        </m:ctrlPr>
                      </m:sSubPr>
                      <m:e>
                        <m:acc>
                          <m:accPr>
                            <m:chr m:val="̇"/>
                            <m:ctrlPr>
                              <a:rPr lang="en-US" i="1" smtClean="0">
                                <a:latin typeface="Cambria Math" charset="0"/>
                              </a:rPr>
                            </m:ctrlPr>
                          </m:accPr>
                          <m:e>
                            <m:r>
                              <a:rPr lang="en-US" b="0" i="1" smtClean="0">
                                <a:latin typeface="Cambria Math"/>
                              </a:rPr>
                              <m:t>𝑄</m:t>
                            </m:r>
                          </m:e>
                        </m:acc>
                      </m:e>
                      <m:sub>
                        <m:r>
                          <a:rPr lang="en-US" b="0" i="1" smtClean="0">
                            <a:latin typeface="Cambria Math"/>
                          </a:rPr>
                          <m:t>𝑠h𝑒𝑎𝑟</m:t>
                        </m:r>
                      </m:sub>
                    </m:sSub>
                  </m:oMath>
                </a14:m>
                <a:endParaRPr kumimoji="0" lang="en-US" b="0" i="0" u="none" strike="noStrike" cap="none" normalizeH="0" baseline="0" dirty="0" smtClean="0">
                  <a:ln>
                    <a:noFill/>
                  </a:ln>
                  <a:effectLst/>
                  <a:latin typeface="Arial" charset="0"/>
                </a:endParaRPr>
              </a:p>
              <a:p>
                <a:pPr marL="742620" lvl="1" indent="-285750" defTabSz="914400" fontAlgn="base">
                  <a:spcBef>
                    <a:spcPct val="0"/>
                  </a:spcBef>
                  <a:spcAft>
                    <a:spcPct val="0"/>
                  </a:spcAft>
                  <a:buFont typeface="Symbol" panose="05050102010706020507" pitchFamily="18" charset="2"/>
                  <a:buChar char="-"/>
                </a:pPr>
                <a:r>
                  <a:rPr kumimoji="0" lang="en-US" sz="1400" b="0" i="0" u="none" strike="noStrike" cap="none" normalizeH="0" baseline="0" dirty="0" smtClean="0">
                    <a:ln>
                      <a:noFill/>
                    </a:ln>
                    <a:effectLst/>
                    <a:latin typeface="Arial" charset="0"/>
                  </a:rPr>
                  <a:t>90% of the total deformation energy</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effectLst/>
                  <a:latin typeface="Arial" charset="0"/>
                </a:endParaRPr>
              </a:p>
            </p:txBody>
          </p:sp>
        </mc:Choice>
        <mc:Fallback xmlns="">
          <p:sp>
            <p:nvSpPr>
              <p:cNvPr id="97" name="Rechteck 96"/>
              <p:cNvSpPr>
                <a:spLocks noRot="1" noChangeAspect="1" noMove="1" noResize="1" noEditPoints="1" noAdjustHandles="1" noChangeArrowheads="1" noChangeShapeType="1" noTextEdit="1"/>
              </p:cNvSpPr>
              <p:nvPr/>
            </p:nvSpPr>
            <p:spPr bwMode="auto">
              <a:xfrm>
                <a:off x="217486" y="2515313"/>
                <a:ext cx="3456384" cy="3380749"/>
              </a:xfrm>
              <a:prstGeom prst="rect">
                <a:avLst/>
              </a:prstGeom>
              <a:blipFill rotWithShape="1">
                <a:blip r:embed="rId12"/>
                <a:stretch>
                  <a:fillRect l="-1224" t="-537" b="-1789"/>
                </a:stretch>
              </a:blipFill>
              <a:ln w="28575" cap="flat" cmpd="sng" algn="ctr">
                <a:solidFill>
                  <a:schemeClr val="accent5">
                    <a:lumMod val="75000"/>
                  </a:schemeClr>
                </a:solidFill>
                <a:prstDash val="solid"/>
                <a:round/>
                <a:headEnd type="none" w="med" len="med"/>
                <a:tailEnd type="none" w="med" len="med"/>
              </a:ln>
              <a:effectLst/>
              <a:extLst/>
            </p:spPr>
            <p:txBody>
              <a:bodyPr/>
              <a:lstStyle/>
              <a:p>
                <a:r>
                  <a:rPr lang="de-DE">
                    <a:noFill/>
                  </a:rPr>
                  <a:t> </a:t>
                </a:r>
              </a:p>
            </p:txBody>
          </p:sp>
        </mc:Fallback>
      </mc:AlternateContent>
      <p:sp>
        <p:nvSpPr>
          <p:cNvPr id="100" name="Pfeil nach rechts 99"/>
          <p:cNvSpPr/>
          <p:nvPr/>
        </p:nvSpPr>
        <p:spPr bwMode="auto">
          <a:xfrm>
            <a:off x="3745363" y="2892531"/>
            <a:ext cx="1094395" cy="94032"/>
          </a:xfrm>
          <a:prstGeom prst="rightArrow">
            <a:avLst>
              <a:gd name="adj1" fmla="val 50000"/>
              <a:gd name="adj2" fmla="val 86603"/>
            </a:avLst>
          </a:prstGeom>
          <a:solidFill>
            <a:schemeClr val="accent3">
              <a:lumMod val="50000"/>
            </a:schemeClr>
          </a:solidFill>
          <a:ln w="1079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smtClean="0">
              <a:ln>
                <a:noFill/>
              </a:ln>
              <a:solidFill>
                <a:schemeClr val="bg1"/>
              </a:solidFill>
              <a:effectLst/>
              <a:latin typeface="Arial" charset="0"/>
            </a:endParaRPr>
          </a:p>
        </p:txBody>
      </p:sp>
      <mc:AlternateContent xmlns:mc="http://schemas.openxmlformats.org/markup-compatibility/2006" xmlns:a14="http://schemas.microsoft.com/office/drawing/2010/main">
        <mc:Choice Requires="a14">
          <p:sp>
            <p:nvSpPr>
              <p:cNvPr id="101" name="Textfeld 100"/>
              <p:cNvSpPr txBox="1"/>
              <p:nvPr/>
            </p:nvSpPr>
            <p:spPr>
              <a:xfrm>
                <a:off x="3745363" y="3731869"/>
                <a:ext cx="3251468" cy="410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𝑖𝑛</m:t>
                          </m:r>
                        </m:sup>
                      </m:sSubSup>
                      <m:r>
                        <a:rPr lang="de-DE" b="0" i="1" smtClean="0">
                          <a:latin typeface="Cambria Math"/>
                        </a:rPr>
                        <m:t>=</m:t>
                      </m:r>
                      <m:sSub>
                        <m:sSubPr>
                          <m:ctrlPr>
                            <a:rPr lang="de-DE" b="0" i="1" smtClean="0">
                              <a:latin typeface="Cambria Math" charset="0"/>
                            </a:rPr>
                          </m:ctrlPr>
                        </m:sSubPr>
                        <m:e>
                          <m:r>
                            <a:rPr lang="de-DE" b="0" i="1" smtClean="0">
                              <a:latin typeface="Cambria Math"/>
                            </a:rPr>
                            <m:t>𝑐</m:t>
                          </m:r>
                        </m:e>
                        <m:sub>
                          <m:r>
                            <a:rPr lang="de-DE" b="0" i="1" smtClean="0">
                              <a:latin typeface="Cambria Math"/>
                            </a:rPr>
                            <m:t>𝑝</m:t>
                          </m:r>
                        </m:sub>
                      </m:sSub>
                      <m:d>
                        <m:dPr>
                          <m:ctrlPr>
                            <a:rPr lang="de-DE" b="0" i="1" smtClean="0">
                              <a:latin typeface="Cambria Math" charset="0"/>
                            </a:rPr>
                          </m:ctrlPr>
                        </m:dPr>
                        <m:e>
                          <m:sSubSup>
                            <m:sSubSupPr>
                              <m:ctrlPr>
                                <a:rPr lang="de-DE" b="0" i="1" smtClean="0">
                                  <a:latin typeface="Cambria Math" charset="0"/>
                                </a:rPr>
                              </m:ctrlPr>
                            </m:sSubSupPr>
                            <m:e>
                              <m:r>
                                <a:rPr lang="de-DE" b="0" i="1" smtClean="0">
                                  <a:latin typeface="Cambria Math"/>
                                </a:rPr>
                                <m:t>𝑇</m:t>
                              </m:r>
                            </m:e>
                            <m:sub>
                              <m:r>
                                <a:rPr lang="de-DE" b="0" i="1" smtClean="0">
                                  <a:latin typeface="Cambria Math"/>
                                </a:rPr>
                                <m:t>𝑐</m:t>
                              </m:r>
                            </m:sub>
                            <m:sup>
                              <m:r>
                                <a:rPr lang="de-DE" b="0" i="1" smtClean="0">
                                  <a:latin typeface="Cambria Math"/>
                                </a:rPr>
                                <m:t>𝑖𝑛</m:t>
                              </m:r>
                            </m:sup>
                          </m:sSubSup>
                          <m:r>
                            <a:rPr lang="de-DE" b="0" i="1" smtClean="0">
                              <a:latin typeface="Cambria Math"/>
                            </a:rPr>
                            <m:t>−</m:t>
                          </m:r>
                          <m:sSub>
                            <m:sSubPr>
                              <m:ctrlPr>
                                <a:rPr lang="de-DE" b="0" i="1" smtClean="0">
                                  <a:latin typeface="Cambria Math" charset="0"/>
                                </a:rPr>
                              </m:ctrlPr>
                            </m:sSubPr>
                            <m:e>
                              <m:r>
                                <a:rPr lang="de-DE" b="0" i="1" smtClean="0">
                                  <a:latin typeface="Cambria Math"/>
                                </a:rPr>
                                <m:t>𝑇</m:t>
                              </m:r>
                            </m:e>
                            <m:sub>
                              <m:r>
                                <a:rPr lang="de-DE" b="0" i="1" smtClean="0">
                                  <a:latin typeface="Cambria Math"/>
                                </a:rPr>
                                <m:t>𝑒</m:t>
                              </m:r>
                            </m:sub>
                          </m:sSub>
                        </m:e>
                      </m:d>
                      <m:sSub>
                        <m:sSubPr>
                          <m:ctrlPr>
                            <a:rPr lang="de-DE" b="0" i="1" smtClean="0">
                              <a:latin typeface="Cambria Math" charset="0"/>
                            </a:rPr>
                          </m:ctrlPr>
                        </m:sSubPr>
                        <m:e>
                          <m:r>
                            <a:rPr lang="de-DE" b="0" i="1" smtClean="0">
                              <a:latin typeface="Cambria Math"/>
                            </a:rPr>
                            <m:t>𝑣</m:t>
                          </m:r>
                        </m:e>
                        <m:sub>
                          <m:r>
                            <a:rPr lang="de-DE" b="0" i="1" smtClean="0">
                              <a:latin typeface="Cambria Math"/>
                            </a:rPr>
                            <m:t>𝑐</m:t>
                          </m:r>
                        </m:sub>
                      </m:sSub>
                      <m:sSub>
                        <m:sSubPr>
                          <m:ctrlPr>
                            <a:rPr lang="de-DE" b="0" i="1" smtClean="0">
                              <a:latin typeface="Cambria Math" charset="0"/>
                            </a:rPr>
                          </m:ctrlPr>
                        </m:sSubPr>
                        <m:e>
                          <m:r>
                            <a:rPr lang="de-DE" b="0" i="1" smtClean="0">
                              <a:latin typeface="Cambria Math"/>
                            </a:rPr>
                            <m:t>𝑡</m:t>
                          </m:r>
                        </m:e>
                        <m:sub>
                          <m:r>
                            <a:rPr lang="de-DE" b="0" i="1" smtClean="0">
                              <a:latin typeface="Cambria Math"/>
                            </a:rPr>
                            <m:t>𝑢𝑐</m:t>
                          </m:r>
                        </m:sub>
                      </m:sSub>
                      <m:r>
                        <a:rPr lang="de-DE" b="0" i="1" smtClean="0">
                          <a:latin typeface="Cambria Math"/>
                        </a:rPr>
                        <m:t>𝑤</m:t>
                      </m:r>
                      <m:r>
                        <a:rPr lang="de-DE" b="0" i="0" smtClean="0">
                          <a:latin typeface="Cambria Math"/>
                        </a:rPr>
                        <m:t>=0</m:t>
                      </m:r>
                    </m:oMath>
                  </m:oMathPara>
                </a14:m>
                <a:endParaRPr lang="de-DE" dirty="0"/>
              </a:p>
            </p:txBody>
          </p:sp>
        </mc:Choice>
        <mc:Fallback xmlns="">
          <p:sp>
            <p:nvSpPr>
              <p:cNvPr id="101" name="Textfeld 100"/>
              <p:cNvSpPr txBox="1">
                <a:spLocks noRot="1" noChangeAspect="1" noMove="1" noResize="1" noEditPoints="1" noAdjustHandles="1" noChangeArrowheads="1" noChangeShapeType="1" noTextEdit="1"/>
              </p:cNvSpPr>
              <p:nvPr/>
            </p:nvSpPr>
            <p:spPr>
              <a:xfrm>
                <a:off x="3745363" y="3731869"/>
                <a:ext cx="3251468" cy="410497"/>
              </a:xfrm>
              <a:prstGeom prst="rect">
                <a:avLst/>
              </a:prstGeom>
              <a:blipFill rotWithShape="1">
                <a:blip r:embed="rId13"/>
                <a:stretch>
                  <a:fillRect b="-294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2" name="Textfeld 101"/>
              <p:cNvSpPr txBox="1"/>
              <p:nvPr/>
            </p:nvSpPr>
            <p:spPr>
              <a:xfrm>
                <a:off x="3823870" y="792705"/>
                <a:ext cx="3029291" cy="4084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latin typeface="Cambria Math" charset="0"/>
                            </a:rPr>
                          </m:ctrlPr>
                        </m:sSubSup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𝑐</m:t>
                          </m:r>
                        </m:sub>
                        <m:sup>
                          <m:r>
                            <a:rPr lang="de-DE" b="0" i="1" smtClean="0">
                              <a:latin typeface="Cambria Math"/>
                            </a:rPr>
                            <m:t>𝑜𝑢𝑡</m:t>
                          </m:r>
                        </m:sup>
                      </m:sSubSup>
                      <m:r>
                        <a:rPr lang="de-DE" b="0" i="1" smtClean="0">
                          <a:latin typeface="Cambria Math"/>
                        </a:rPr>
                        <m:t>=</m:t>
                      </m:r>
                      <m:sSub>
                        <m:sSubPr>
                          <m:ctrlPr>
                            <a:rPr lang="de-DE" b="0" i="1" smtClean="0">
                              <a:latin typeface="Cambria Math" charset="0"/>
                            </a:rPr>
                          </m:ctrlPr>
                        </m:sSubPr>
                        <m:e>
                          <m:r>
                            <a:rPr lang="de-DE" b="0" i="1" smtClean="0">
                              <a:latin typeface="Cambria Math"/>
                            </a:rPr>
                            <m:t>𝑐</m:t>
                          </m:r>
                        </m:e>
                        <m:sub>
                          <m:r>
                            <a:rPr lang="de-DE" b="0" i="1" smtClean="0">
                              <a:latin typeface="Cambria Math"/>
                            </a:rPr>
                            <m:t>𝑝</m:t>
                          </m:r>
                        </m:sub>
                      </m:sSub>
                      <m:d>
                        <m:dPr>
                          <m:ctrlPr>
                            <a:rPr lang="de-DE" b="0" i="1" smtClean="0">
                              <a:latin typeface="Cambria Math" charset="0"/>
                            </a:rPr>
                          </m:ctrlPr>
                        </m:dPr>
                        <m:e>
                          <m:sSubSup>
                            <m:sSubSupPr>
                              <m:ctrlPr>
                                <a:rPr lang="de-DE" b="0" i="1" smtClean="0">
                                  <a:latin typeface="Cambria Math" charset="0"/>
                                </a:rPr>
                              </m:ctrlPr>
                            </m:sSubSupPr>
                            <m:e>
                              <m:r>
                                <a:rPr lang="de-DE" b="0" i="1" smtClean="0">
                                  <a:latin typeface="Cambria Math"/>
                                </a:rPr>
                                <m:t>𝑇</m:t>
                              </m:r>
                            </m:e>
                            <m:sub>
                              <m:r>
                                <a:rPr lang="de-DE" b="0" i="1" smtClean="0">
                                  <a:latin typeface="Cambria Math"/>
                                </a:rPr>
                                <m:t>𝑐</m:t>
                              </m:r>
                            </m:sub>
                            <m:sup>
                              <m:r>
                                <a:rPr lang="de-DE" b="0" i="1" smtClean="0">
                                  <a:latin typeface="Cambria Math"/>
                                </a:rPr>
                                <m:t>𝑜𝑢𝑡</m:t>
                              </m:r>
                            </m:sup>
                          </m:sSubSup>
                          <m:r>
                            <a:rPr lang="de-DE" b="0" i="1" smtClean="0">
                              <a:latin typeface="Cambria Math"/>
                            </a:rPr>
                            <m:t>−</m:t>
                          </m:r>
                          <m:sSub>
                            <m:sSubPr>
                              <m:ctrlPr>
                                <a:rPr lang="de-DE" b="0" i="1" smtClean="0">
                                  <a:latin typeface="Cambria Math" charset="0"/>
                                </a:rPr>
                              </m:ctrlPr>
                            </m:sSubPr>
                            <m:e>
                              <m:r>
                                <a:rPr lang="de-DE" b="0" i="1" smtClean="0">
                                  <a:latin typeface="Cambria Math"/>
                                </a:rPr>
                                <m:t>𝑇</m:t>
                              </m:r>
                            </m:e>
                            <m:sub>
                              <m:r>
                                <a:rPr lang="de-DE" b="0" i="1" smtClean="0">
                                  <a:latin typeface="Cambria Math"/>
                                </a:rPr>
                                <m:t>𝑒</m:t>
                              </m:r>
                            </m:sub>
                          </m:sSub>
                        </m:e>
                      </m:d>
                      <m:sSub>
                        <m:sSubPr>
                          <m:ctrlPr>
                            <a:rPr lang="de-DE" b="0" i="1" smtClean="0">
                              <a:latin typeface="Cambria Math" charset="0"/>
                            </a:rPr>
                          </m:ctrlPr>
                        </m:sSubPr>
                        <m:e>
                          <m:r>
                            <a:rPr lang="de-DE" b="0" i="1" smtClean="0">
                              <a:latin typeface="Cambria Math"/>
                            </a:rPr>
                            <m:t>𝑣</m:t>
                          </m:r>
                        </m:e>
                        <m:sub>
                          <m:r>
                            <a:rPr lang="de-DE" b="0" i="1" smtClean="0">
                              <a:latin typeface="Cambria Math"/>
                            </a:rPr>
                            <m:t>𝑓</m:t>
                          </m:r>
                        </m:sub>
                      </m:sSub>
                      <m:sSub>
                        <m:sSubPr>
                          <m:ctrlPr>
                            <a:rPr lang="de-DE" b="0" i="1" smtClean="0">
                              <a:latin typeface="Cambria Math" charset="0"/>
                            </a:rPr>
                          </m:ctrlPr>
                        </m:sSubPr>
                        <m:e>
                          <m:r>
                            <a:rPr lang="de-DE" b="0" i="1" smtClean="0">
                              <a:latin typeface="Cambria Math"/>
                            </a:rPr>
                            <m:t>𝑡</m:t>
                          </m:r>
                        </m:e>
                        <m:sub>
                          <m:r>
                            <a:rPr lang="de-DE" b="0" i="1" smtClean="0">
                              <a:latin typeface="Cambria Math"/>
                            </a:rPr>
                            <m:t>𝑐</m:t>
                          </m:r>
                        </m:sub>
                      </m:sSub>
                      <m:r>
                        <a:rPr lang="de-DE" b="0" i="1" smtClean="0">
                          <a:latin typeface="Cambria Math"/>
                        </a:rPr>
                        <m:t>𝑤</m:t>
                      </m:r>
                    </m:oMath>
                  </m:oMathPara>
                </a14:m>
                <a:endParaRPr lang="de-DE" dirty="0"/>
              </a:p>
            </p:txBody>
          </p:sp>
        </mc:Choice>
        <mc:Fallback xmlns="">
          <p:sp>
            <p:nvSpPr>
              <p:cNvPr id="102" name="Textfeld 101"/>
              <p:cNvSpPr txBox="1">
                <a:spLocks noRot="1" noChangeAspect="1" noMove="1" noResize="1" noEditPoints="1" noAdjustHandles="1" noChangeArrowheads="1" noChangeShapeType="1" noTextEdit="1"/>
              </p:cNvSpPr>
              <p:nvPr/>
            </p:nvSpPr>
            <p:spPr>
              <a:xfrm>
                <a:off x="3823870" y="792705"/>
                <a:ext cx="3029291" cy="408445"/>
              </a:xfrm>
              <a:prstGeom prst="rect">
                <a:avLst/>
              </a:prstGeom>
              <a:blipFill rotWithShape="1">
                <a:blip r:embed="rId14"/>
                <a:stretch>
                  <a:fillRect b="-746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3" name="Textfeld 102"/>
              <p:cNvSpPr txBox="1"/>
              <p:nvPr/>
            </p:nvSpPr>
            <p:spPr>
              <a:xfrm>
                <a:off x="4167084" y="5734437"/>
                <a:ext cx="5628485" cy="236155"/>
              </a:xfrm>
              <a:prstGeom prst="rect">
                <a:avLst/>
              </a:prstGeom>
              <a:noFill/>
            </p:spPr>
            <p:txBody>
              <a:bodyPr wrap="square" rtlCol="0">
                <a:spAutoFit/>
              </a:bodyPr>
              <a:lstStyle/>
              <a:p>
                <a:pPr algn="r"/>
                <a:r>
                  <a:rPr lang="de-DE" sz="900" b="0"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m:rPr>
                            <m:sty m:val="p"/>
                          </m:rPr>
                          <a:rPr lang="de-DE" sz="900">
                            <a:latin typeface="Cambria Math"/>
                          </a:rPr>
                          <m:t>inside</m:t>
                        </m:r>
                      </m:sub>
                    </m:sSub>
                    <m:r>
                      <a:rPr lang="de-DE" sz="800" b="0" i="1" smtClean="0">
                        <a:latin typeface="Cambria Math"/>
                      </a:rPr>
                      <m:t>=</m:t>
                    </m:r>
                    <m:nary>
                      <m:naryPr>
                        <m:chr m:val="∑"/>
                        <m:subHide m:val="on"/>
                        <m:supHide m:val="on"/>
                        <m:ctrlPr>
                          <a:rPr lang="de-DE" sz="800" b="0" i="1" smtClean="0">
                            <a:latin typeface="Cambria Math" charset="0"/>
                          </a:rPr>
                        </m:ctrlPr>
                      </m:naryPr>
                      <m:sub/>
                      <m:sup/>
                      <m:e>
                        <m:r>
                          <a:rPr lang="de-DE" sz="800" b="0" i="1" smtClean="0">
                            <a:latin typeface="Cambria Math"/>
                          </a:rPr>
                          <m:t>𝐻𝑒𝑎𝑡</m:t>
                        </m:r>
                        <m:r>
                          <a:rPr lang="de-DE" sz="800" b="0" i="1" smtClean="0">
                            <a:latin typeface="Cambria Math"/>
                          </a:rPr>
                          <m:t> </m:t>
                        </m:r>
                        <m:r>
                          <a:rPr lang="de-DE" sz="800" b="0" i="1" smtClean="0">
                            <a:latin typeface="Cambria Math"/>
                          </a:rPr>
                          <m:t>𝑓𝑙𝑜𝑤</m:t>
                        </m:r>
                        <m:r>
                          <a:rPr lang="de-DE" sz="800" b="0" i="1" smtClean="0">
                            <a:latin typeface="Cambria Math"/>
                          </a:rPr>
                          <m:t> </m:t>
                        </m:r>
                        <m:r>
                          <a:rPr lang="de-DE" sz="800" b="0" i="1" smtClean="0">
                            <a:latin typeface="Cambria Math"/>
                          </a:rPr>
                          <m:t>𝑔𝑜𝑖𝑛𝑔</m:t>
                        </m:r>
                        <m:r>
                          <a:rPr lang="de-DE" sz="800" b="0" i="1" smtClean="0">
                            <a:latin typeface="Cambria Math"/>
                          </a:rPr>
                          <m:t> </m:t>
                        </m:r>
                        <m:r>
                          <a:rPr lang="de-DE" sz="800" b="0" i="1" smtClean="0">
                            <a:latin typeface="Cambria Math"/>
                          </a:rPr>
                          <m:t>𝑖𝑛𝑠𝑖𝑑𝑒</m:t>
                        </m:r>
                      </m:e>
                    </m:nary>
                  </m:oMath>
                </a14:m>
                <a:r>
                  <a:rPr lang="de-DE" sz="900" dirty="0" smtClean="0"/>
                  <a:t>,</a:t>
                </a:r>
                <a14:m>
                  <m:oMath xmlns:m="http://schemas.openxmlformats.org/officeDocument/2006/math">
                    <m:sSub>
                      <m:sSubPr>
                        <m:ctrlPr>
                          <a:rPr lang="de-DE" sz="900" i="1">
                            <a:latin typeface="Cambria Math" charset="0"/>
                          </a:rPr>
                        </m:ctrlPr>
                      </m:sSubPr>
                      <m:e>
                        <m:acc>
                          <m:accPr>
                            <m:chr m:val="̇"/>
                            <m:ctrlPr>
                              <a:rPr lang="de-DE" sz="900" i="1">
                                <a:latin typeface="Cambria Math" charset="0"/>
                              </a:rPr>
                            </m:ctrlPr>
                          </m:accPr>
                          <m:e>
                            <m:r>
                              <a:rPr lang="de-DE" sz="900" i="1">
                                <a:latin typeface="Cambria Math"/>
                              </a:rPr>
                              <m:t>𝑄</m:t>
                            </m:r>
                          </m:e>
                        </m:acc>
                      </m:e>
                      <m:sub>
                        <m:r>
                          <m:rPr>
                            <m:sty m:val="p"/>
                          </m:rPr>
                          <a:rPr lang="de-DE" sz="900">
                            <a:latin typeface="Cambria Math"/>
                          </a:rPr>
                          <m:t>outside</m:t>
                        </m:r>
                      </m:sub>
                    </m:sSub>
                    <m:r>
                      <a:rPr lang="de-DE" sz="800" i="1">
                        <a:latin typeface="Cambria Math"/>
                      </a:rPr>
                      <m:t>=</m:t>
                    </m:r>
                    <m:nary>
                      <m:naryPr>
                        <m:chr m:val="∑"/>
                        <m:subHide m:val="on"/>
                        <m:supHide m:val="on"/>
                        <m:ctrlPr>
                          <a:rPr lang="de-DE" sz="800" i="1">
                            <a:latin typeface="Cambria Math" charset="0"/>
                          </a:rPr>
                        </m:ctrlPr>
                      </m:naryPr>
                      <m:sub/>
                      <m:sup/>
                      <m:e>
                        <m:r>
                          <a:rPr lang="de-DE" sz="800" i="1">
                            <a:latin typeface="Cambria Math"/>
                          </a:rPr>
                          <m:t>𝐻𝑒𝑎𝑡</m:t>
                        </m:r>
                        <m:r>
                          <a:rPr lang="de-DE" sz="800" i="1">
                            <a:latin typeface="Cambria Math"/>
                          </a:rPr>
                          <m:t> </m:t>
                        </m:r>
                        <m:r>
                          <a:rPr lang="de-DE" sz="800" i="1">
                            <a:latin typeface="Cambria Math"/>
                          </a:rPr>
                          <m:t>𝑓𝑙𝑜𝑤𝑔𝑜𝑖𝑛𝑔</m:t>
                        </m:r>
                        <m:r>
                          <a:rPr lang="de-DE" sz="800" i="1">
                            <a:latin typeface="Cambria Math"/>
                          </a:rPr>
                          <m:t> </m:t>
                        </m:r>
                        <m:r>
                          <a:rPr lang="de-DE" sz="800" b="0" i="1" smtClean="0">
                            <a:latin typeface="Cambria Math"/>
                          </a:rPr>
                          <m:t>𝑜𝑢𝑡𝑠𝑖𝑑𝑒</m:t>
                        </m:r>
                        <m:r>
                          <a:rPr lang="de-DE" sz="800" i="1">
                            <a:latin typeface="Cambria Math"/>
                          </a:rPr>
                          <m:t> </m:t>
                        </m:r>
                      </m:e>
                    </m:nary>
                  </m:oMath>
                </a14:m>
                <a:endParaRPr lang="de-DE" sz="900" dirty="0"/>
              </a:p>
            </p:txBody>
          </p:sp>
        </mc:Choice>
        <mc:Fallback xmlns="">
          <p:sp>
            <p:nvSpPr>
              <p:cNvPr id="103" name="Textfeld 102"/>
              <p:cNvSpPr txBox="1">
                <a:spLocks noRot="1" noChangeAspect="1" noMove="1" noResize="1" noEditPoints="1" noAdjustHandles="1" noChangeArrowheads="1" noChangeShapeType="1" noTextEdit="1"/>
              </p:cNvSpPr>
              <p:nvPr/>
            </p:nvSpPr>
            <p:spPr>
              <a:xfrm>
                <a:off x="4167084" y="5734437"/>
                <a:ext cx="5628485" cy="236155"/>
              </a:xfrm>
              <a:prstGeom prst="rect">
                <a:avLst/>
              </a:prstGeom>
              <a:blipFill rotWithShape="1">
                <a:blip r:embed="rId15"/>
                <a:stretch>
                  <a:fillRect t="-73684" b="-123684"/>
                </a:stretch>
              </a:blipFill>
            </p:spPr>
            <p:txBody>
              <a:bodyPr/>
              <a:lstStyle/>
              <a:p>
                <a:r>
                  <a:rPr lang="de-DE">
                    <a:noFill/>
                  </a:rPr>
                  <a:t> </a:t>
                </a:r>
              </a:p>
            </p:txBody>
          </p:sp>
        </mc:Fallback>
      </mc:AlternateContent>
      <p:sp>
        <p:nvSpPr>
          <p:cNvPr id="42" name="Textfeld 41"/>
          <p:cNvSpPr txBox="1"/>
          <p:nvPr/>
        </p:nvSpPr>
        <p:spPr>
          <a:xfrm rot="16931541">
            <a:off x="6482773" y="3090320"/>
            <a:ext cx="800453" cy="369332"/>
          </a:xfrm>
          <a:prstGeom prst="rect">
            <a:avLst/>
          </a:prstGeom>
          <a:noFill/>
          <a:ln w="12700">
            <a:noFill/>
          </a:ln>
        </p:spPr>
        <p:txBody>
          <a:bodyPr wrap="square" rtlCol="0">
            <a:spAutoFit/>
          </a:bodyPr>
          <a:lstStyle/>
          <a:p>
            <a:pPr algn="ctr"/>
            <a:r>
              <a:rPr lang="en-US" dirty="0" smtClean="0">
                <a:latin typeface="+mj-lt"/>
                <a:cs typeface="Times New Roman" panose="02020603050405020304" pitchFamily="18" charset="0"/>
              </a:rPr>
              <a:t>Chip</a:t>
            </a: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4097098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kt 47" hidden="1"/>
          <p:cNvGraphicFramePr>
            <a:graphicFrameLocks noChangeAspect="1"/>
          </p:cNvGraphicFramePr>
          <p:nvPr>
            <p:custDataLst>
              <p:tags r:id="rId2"/>
            </p:custDataLst>
            <p:extLst>
              <p:ext uri="{D42A27DB-BD31-4B8C-83A1-F6EECF244321}">
                <p14:modId xmlns:p14="http://schemas.microsoft.com/office/powerpoint/2010/main" val="424809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753"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Textfeld 12"/>
              <p:cNvSpPr txBox="1"/>
              <p:nvPr/>
            </p:nvSpPr>
            <p:spPr>
              <a:xfrm>
                <a:off x="5958580" y="4974460"/>
                <a:ext cx="2209541" cy="618246"/>
              </a:xfrm>
              <a:prstGeom prst="rect">
                <a:avLst/>
              </a:prstGeom>
              <a:noFill/>
              <a:ln w="3175">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r>
                        <a:rPr lang="de-DE" b="0" i="1" smtClean="0">
                          <a:latin typeface="Cambria Math"/>
                        </a:rPr>
                        <m:t>=</m:t>
                      </m:r>
                      <m:r>
                        <a:rPr lang="de-DE" b="0" i="1" smtClean="0">
                          <a:latin typeface="Cambria Math"/>
                        </a:rPr>
                        <m:t>𝑘𝐿</m:t>
                      </m:r>
                      <m:f>
                        <m:fPr>
                          <m:ctrlPr>
                            <a:rPr lang="de-DE" b="0" i="1" smtClean="0">
                              <a:latin typeface="Cambria Math" charset="0"/>
                            </a:rPr>
                          </m:ctrlPr>
                        </m:fPr>
                        <m:num>
                          <m:r>
                            <a:rPr lang="de-DE" b="0" i="1" smtClean="0">
                              <a:latin typeface="Cambria Math"/>
                            </a:rPr>
                            <m:t>𝑑</m:t>
                          </m:r>
                          <m:r>
                            <a:rPr lang="de-DE" b="0" i="1" smtClean="0">
                              <a:latin typeface="Cambria Math"/>
                              <a:ea typeface="Cambria Math"/>
                            </a:rPr>
                            <m:t>𝜃</m:t>
                          </m:r>
                        </m:num>
                        <m:den>
                          <m:r>
                            <a:rPr lang="de-DE" b="0" i="1" smtClean="0">
                              <a:latin typeface="Cambria Math"/>
                            </a:rPr>
                            <m:t>𝑑𝑧</m:t>
                          </m:r>
                        </m:den>
                      </m:f>
                      <m:r>
                        <a:rPr lang="de-DE" b="0" i="1" smtClean="0">
                          <a:latin typeface="Cambria Math"/>
                        </a:rPr>
                        <m:t>𝑤</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5958580" y="4974460"/>
                <a:ext cx="2209541" cy="618246"/>
              </a:xfrm>
              <a:prstGeom prst="rect">
                <a:avLst/>
              </a:prstGeom>
              <a:blipFill rotWithShape="1">
                <a:blip r:embed="rId7"/>
                <a:stretch>
                  <a:fillRect/>
                </a:stretch>
              </a:blipFill>
              <a:ln w="3175">
                <a:solidFill>
                  <a:schemeClr val="tx1"/>
                </a:solidFill>
                <a:prstDash val="dash"/>
              </a:ln>
            </p:spPr>
            <p:txBody>
              <a:bodyPr/>
              <a:lstStyle/>
              <a:p>
                <a:r>
                  <a:rPr lang="de-DE">
                    <a:noFill/>
                  </a:rPr>
                  <a:t> </a:t>
                </a:r>
              </a:p>
            </p:txBody>
          </p:sp>
        </mc:Fallback>
      </mc:AlternateContent>
      <p:sp>
        <p:nvSpPr>
          <p:cNvPr id="54" name="Titel 1"/>
          <p:cNvSpPr>
            <a:spLocks noGrp="1"/>
          </p:cNvSpPr>
          <p:nvPr>
            <p:ph type="title"/>
          </p:nvPr>
        </p:nvSpPr>
        <p:spPr/>
        <p:txBody>
          <a:bodyPr/>
          <a:lstStyle/>
          <a:p>
            <a:r>
              <a:rPr lang="en-US" dirty="0"/>
              <a:t>Post processing of thermal pictures</a:t>
            </a:r>
            <a:r>
              <a:rPr lang="en-US" dirty="0" smtClean="0"/>
              <a:t/>
            </a:r>
            <a:br>
              <a:rPr lang="en-US" dirty="0" smtClean="0"/>
            </a:br>
            <a:r>
              <a:rPr lang="en-US" dirty="0" smtClean="0">
                <a:solidFill>
                  <a:srgbClr val="407FB7"/>
                </a:solidFill>
              </a:rPr>
              <a:t>Heat carried away from the tool tip</a:t>
            </a:r>
            <a:endParaRPr lang="de-DE" dirty="0">
              <a:solidFill>
                <a:srgbClr val="407FB7"/>
              </a:solidFill>
            </a:endParaRPr>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217486" y="909544"/>
                <a:ext cx="4401750" cy="4625112"/>
              </a:xfrm>
            </p:spPr>
            <p:txBody>
              <a:bodyPr lIns="180000" tIns="0" rIns="180000" bIns="0">
                <a:spAutoFit/>
              </a:bodyPr>
              <a:lstStyle/>
              <a:p>
                <a:pPr marL="0" indent="0">
                  <a:buNone/>
                </a:pPr>
                <a:r>
                  <a:rPr lang="en-US" dirty="0"/>
                  <a:t>The heat flow through the tool is calculated as a mean value between the heat flows calculated for the last two isothermals</a:t>
                </a:r>
                <a:r>
                  <a:rPr lang="en-US" dirty="0" smtClean="0"/>
                  <a:t>.</a:t>
                </a:r>
              </a:p>
              <a:p>
                <a:pPr marL="0" indent="0">
                  <a:buNone/>
                </a:pPr>
                <a:r>
                  <a:rPr lang="en-US" dirty="0" smtClean="0"/>
                  <a:t>Method </a:t>
                </a:r>
                <a:r>
                  <a:rPr lang="en-US" dirty="0"/>
                  <a:t>based on [BOOTHROYD]. </a:t>
                </a:r>
                <a:endParaRPr lang="de-DE" dirty="0" smtClean="0"/>
              </a:p>
              <a:p>
                <a:pPr lvl="1"/>
                <a14:m>
                  <m:oMath xmlns:m="http://schemas.openxmlformats.org/officeDocument/2006/math">
                    <m:r>
                      <a:rPr lang="en-US" i="1">
                        <a:latin typeface="Cambria Math"/>
                      </a:rPr>
                      <m:t>𝑘</m:t>
                    </m:r>
                  </m:oMath>
                </a14:m>
                <a:r>
                  <a:rPr lang="en-US" dirty="0"/>
                  <a:t> </a:t>
                </a:r>
                <a:r>
                  <a:rPr lang="en-US" dirty="0" smtClean="0"/>
                  <a:t>: </a:t>
                </a:r>
                <a:r>
                  <a:rPr lang="en-US" dirty="0"/>
                  <a:t>heat </a:t>
                </a:r>
                <a:r>
                  <a:rPr lang="en-US" dirty="0" smtClean="0"/>
                  <a:t>conductivity</a:t>
                </a:r>
              </a:p>
              <a:p>
                <a:pPr lvl="1"/>
                <a14:m>
                  <m:oMath xmlns:m="http://schemas.openxmlformats.org/officeDocument/2006/math">
                    <m:r>
                      <a:rPr lang="en-US" i="1">
                        <a:latin typeface="Cambria Math"/>
                      </a:rPr>
                      <m:t>𝐿</m:t>
                    </m:r>
                  </m:oMath>
                </a14:m>
                <a:r>
                  <a:rPr lang="en-US" dirty="0"/>
                  <a:t> </a:t>
                </a:r>
                <a:r>
                  <a:rPr lang="en-US" dirty="0" smtClean="0"/>
                  <a:t>: </a:t>
                </a:r>
                <a:r>
                  <a:rPr lang="en-US" dirty="0"/>
                  <a:t>length of the isothermal</a:t>
                </a:r>
              </a:p>
              <a:p>
                <a:pPr lvl="1"/>
                <a14:m>
                  <m:oMath xmlns:m="http://schemas.openxmlformats.org/officeDocument/2006/math">
                    <m:f>
                      <m:fPr>
                        <m:ctrlPr>
                          <a:rPr lang="en-US" i="1">
                            <a:latin typeface="Cambria Math" charset="0"/>
                          </a:rPr>
                        </m:ctrlPr>
                      </m:fPr>
                      <m:num>
                        <m:r>
                          <a:rPr lang="en-US" i="1">
                            <a:latin typeface="Cambria Math"/>
                          </a:rPr>
                          <m:t>𝑑</m:t>
                        </m:r>
                        <m:r>
                          <a:rPr lang="en-US" i="1">
                            <a:latin typeface="Cambria Math"/>
                            <a:ea typeface="Cambria Math"/>
                          </a:rPr>
                          <m:t>𝜃</m:t>
                        </m:r>
                      </m:num>
                      <m:den>
                        <m:r>
                          <a:rPr lang="en-US" i="1">
                            <a:latin typeface="Cambria Math"/>
                          </a:rPr>
                          <m:t>𝑑𝑧</m:t>
                        </m:r>
                      </m:den>
                    </m:f>
                  </m:oMath>
                </a14:m>
                <a:r>
                  <a:rPr lang="en-US" dirty="0"/>
                  <a:t> </a:t>
                </a:r>
                <a:r>
                  <a:rPr lang="en-US" dirty="0" smtClean="0"/>
                  <a:t>: </a:t>
                </a:r>
                <a:r>
                  <a:rPr lang="en-US" dirty="0"/>
                  <a:t>temperature gradient normal to line</a:t>
                </a:r>
              </a:p>
              <a:p>
                <a:pPr lvl="1"/>
                <a14:m>
                  <m:oMath xmlns:m="http://schemas.openxmlformats.org/officeDocument/2006/math">
                    <m:r>
                      <a:rPr lang="en-US" i="1">
                        <a:latin typeface="Cambria Math"/>
                      </a:rPr>
                      <m:t>𝑤</m:t>
                    </m:r>
                  </m:oMath>
                </a14:m>
                <a:r>
                  <a:rPr lang="en-US" dirty="0"/>
                  <a:t> </a:t>
                </a:r>
                <a:r>
                  <a:rPr lang="en-US" dirty="0" smtClean="0"/>
                  <a:t>: </a:t>
                </a:r>
                <a:r>
                  <a:rPr lang="en-US" dirty="0"/>
                  <a:t>effective tool </a:t>
                </a:r>
                <a:r>
                  <a:rPr lang="en-US" dirty="0" smtClean="0"/>
                  <a:t>width</a:t>
                </a:r>
              </a:p>
              <a:p>
                <a:pPr marL="0" indent="0">
                  <a:buNone/>
                </a:pPr>
                <a:endParaRPr lang="en-US" dirty="0"/>
              </a:p>
              <a:p>
                <a:endParaRPr lang="en-US" dirty="0"/>
              </a:p>
              <a:p>
                <a:endParaRPr lang="de-DE" dirty="0" smtClean="0"/>
              </a:p>
              <a:p>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217486" y="909544"/>
                <a:ext cx="4401750" cy="4625112"/>
              </a:xfrm>
              <a:blipFill rotWithShape="1">
                <a:blip r:embed="rId8"/>
                <a:stretch>
                  <a:fillRect t="-1581"/>
                </a:stretch>
              </a:blipFill>
            </p:spPr>
            <p:txBody>
              <a:bodyPr/>
              <a:lstStyle/>
              <a:p>
                <a:r>
                  <a:rPr lang="de-DE">
                    <a:noFill/>
                  </a:rPr>
                  <a:t> </a:t>
                </a:r>
              </a:p>
            </p:txBody>
          </p:sp>
        </mc:Fallback>
      </mc:AlternateContent>
      <p:grpSp>
        <p:nvGrpSpPr>
          <p:cNvPr id="3" name="Gruppieren 2"/>
          <p:cNvGrpSpPr/>
          <p:nvPr/>
        </p:nvGrpSpPr>
        <p:grpSpPr>
          <a:xfrm>
            <a:off x="5313040" y="252273"/>
            <a:ext cx="3500620" cy="4383020"/>
            <a:chOff x="5886279" y="970008"/>
            <a:chExt cx="2354142" cy="2947550"/>
          </a:xfrm>
        </p:grpSpPr>
        <p:cxnSp>
          <p:nvCxnSpPr>
            <p:cNvPr id="37" name="Gerade Verbindung 36"/>
            <p:cNvCxnSpPr/>
            <p:nvPr/>
          </p:nvCxnSpPr>
          <p:spPr bwMode="auto">
            <a:xfrm>
              <a:off x="6472690" y="970008"/>
              <a:ext cx="0" cy="0"/>
            </a:xfrm>
            <a:prstGeom prst="line">
              <a:avLst/>
            </a:pr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40" name="Textfeld 39"/>
                <p:cNvSpPr txBox="1"/>
                <p:nvPr/>
              </p:nvSpPr>
              <p:spPr>
                <a:xfrm>
                  <a:off x="7427567" y="3082374"/>
                  <a:ext cx="523990" cy="379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charset="0"/>
                              </a:rPr>
                            </m:ctrlPr>
                          </m:sSubPr>
                          <m:e>
                            <m:acc>
                              <m:accPr>
                                <m:chr m:val="̇"/>
                                <m:ctrlPr>
                                  <a:rPr lang="de-DE" i="1" smtClean="0">
                                    <a:latin typeface="Cambria Math" charset="0"/>
                                  </a:rPr>
                                </m:ctrlPr>
                              </m:accPr>
                              <m:e>
                                <m:r>
                                  <a:rPr lang="de-DE" b="0" i="1" smtClean="0">
                                    <a:latin typeface="Cambria Math"/>
                                  </a:rPr>
                                  <m:t>𝑄</m:t>
                                </m:r>
                              </m:e>
                            </m:acc>
                          </m:e>
                          <m:sub>
                            <m:r>
                              <a:rPr lang="de-DE" b="0" i="1" smtClean="0">
                                <a:latin typeface="Cambria Math"/>
                              </a:rPr>
                              <m:t>𝑇</m:t>
                            </m:r>
                          </m:sub>
                        </m:sSub>
                      </m:oMath>
                    </m:oMathPara>
                  </a14:m>
                  <a:endParaRPr lang="de-DE" dirty="0"/>
                </a:p>
              </p:txBody>
            </p:sp>
          </mc:Choice>
          <mc:Fallback xmlns="">
            <p:sp>
              <p:nvSpPr>
                <p:cNvPr id="40" name="Textfeld 39"/>
                <p:cNvSpPr txBox="1">
                  <a:spLocks noRot="1" noChangeAspect="1" noMove="1" noResize="1" noEditPoints="1" noAdjustHandles="1" noChangeArrowheads="1" noChangeShapeType="1" noTextEdit="1"/>
                </p:cNvSpPr>
                <p:nvPr/>
              </p:nvSpPr>
              <p:spPr>
                <a:xfrm>
                  <a:off x="7427567" y="3082374"/>
                  <a:ext cx="523990" cy="379848"/>
                </a:xfrm>
                <a:prstGeom prst="rect">
                  <a:avLst/>
                </a:prstGeom>
                <a:blipFill rotWithShape="1">
                  <a:blip r:embed="rId9"/>
                  <a:stretch>
                    <a:fillRect/>
                  </a:stretch>
                </a:blipFill>
              </p:spPr>
              <p:txBody>
                <a:bodyPr/>
                <a:lstStyle/>
                <a:p>
                  <a:r>
                    <a:rPr lang="de-DE">
                      <a:noFill/>
                    </a:rPr>
                    <a:t> </a:t>
                  </a:r>
                </a:p>
              </p:txBody>
            </p:sp>
          </mc:Fallback>
        </mc:AlternateContent>
        <p:sp>
          <p:nvSpPr>
            <p:cNvPr id="50" name="Textfeld 49"/>
            <p:cNvSpPr txBox="1"/>
            <p:nvPr/>
          </p:nvSpPr>
          <p:spPr>
            <a:xfrm>
              <a:off x="6929733" y="1858313"/>
              <a:ext cx="628102" cy="369332"/>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Tool</a:t>
              </a:r>
              <a:endParaRPr lang="en-US" dirty="0">
                <a:latin typeface="Times New Roman" panose="02020603050405020304" pitchFamily="18" charset="0"/>
                <a:cs typeface="Times New Roman" panose="02020603050405020304" pitchFamily="18" charset="0"/>
              </a:endParaRPr>
            </a:p>
          </p:txBody>
        </p:sp>
        <p:cxnSp>
          <p:nvCxnSpPr>
            <p:cNvPr id="52" name="Gerade Verbindung mit Pfeil 51"/>
            <p:cNvCxnSpPr/>
            <p:nvPr/>
          </p:nvCxnSpPr>
          <p:spPr bwMode="auto">
            <a:xfrm flipV="1">
              <a:off x="6241875" y="1982697"/>
              <a:ext cx="166121" cy="281940"/>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60" name="Gruppieren 59"/>
            <p:cNvGrpSpPr/>
            <p:nvPr/>
          </p:nvGrpSpPr>
          <p:grpSpPr>
            <a:xfrm>
              <a:off x="5886279" y="1403406"/>
              <a:ext cx="2354142" cy="2514152"/>
              <a:chOff x="6331799" y="1124743"/>
              <a:chExt cx="2473629" cy="2514152"/>
            </a:xfrm>
          </p:grpSpPr>
          <p:sp>
            <p:nvSpPr>
              <p:cNvPr id="61" name="Freihandform 60"/>
              <p:cNvSpPr/>
              <p:nvPr/>
            </p:nvSpPr>
            <p:spPr>
              <a:xfrm>
                <a:off x="6439725" y="2456892"/>
                <a:ext cx="208698" cy="611043"/>
              </a:xfrm>
              <a:custGeom>
                <a:avLst/>
                <a:gdLst>
                  <a:gd name="connsiteX0" fmla="*/ 0 w 182258"/>
                  <a:gd name="connsiteY0" fmla="*/ 498763 h 498763"/>
                  <a:gd name="connsiteX1" fmla="*/ 175491 w 182258"/>
                  <a:gd name="connsiteY1" fmla="*/ 230909 h 498763"/>
                  <a:gd name="connsiteX2" fmla="*/ 129309 w 182258"/>
                  <a:gd name="connsiteY2" fmla="*/ 0 h 498763"/>
                </a:gdLst>
                <a:ahLst/>
                <a:cxnLst>
                  <a:cxn ang="0">
                    <a:pos x="connsiteX0" y="connsiteY0"/>
                  </a:cxn>
                  <a:cxn ang="0">
                    <a:pos x="connsiteX1" y="connsiteY1"/>
                  </a:cxn>
                  <a:cxn ang="0">
                    <a:pos x="connsiteX2" y="connsiteY2"/>
                  </a:cxn>
                </a:cxnLst>
                <a:rect l="l" t="t" r="r" b="b"/>
                <a:pathLst>
                  <a:path w="182258" h="498763">
                    <a:moveTo>
                      <a:pt x="0" y="498763"/>
                    </a:moveTo>
                    <a:cubicBezTo>
                      <a:pt x="76970" y="406399"/>
                      <a:pt x="153940" y="314036"/>
                      <a:pt x="175491" y="230909"/>
                    </a:cubicBezTo>
                    <a:cubicBezTo>
                      <a:pt x="197042" y="147782"/>
                      <a:pt x="163175" y="73891"/>
                      <a:pt x="129309"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2" name="Freihandform 61"/>
              <p:cNvSpPr/>
              <p:nvPr/>
            </p:nvSpPr>
            <p:spPr>
              <a:xfrm>
                <a:off x="6409708" y="2312876"/>
                <a:ext cx="427225" cy="928371"/>
              </a:xfrm>
              <a:custGeom>
                <a:avLst/>
                <a:gdLst>
                  <a:gd name="connsiteX0" fmla="*/ 0 w 373098"/>
                  <a:gd name="connsiteY0" fmla="*/ 877455 h 877455"/>
                  <a:gd name="connsiteX1" fmla="*/ 369454 w 373098"/>
                  <a:gd name="connsiteY1" fmla="*/ 443346 h 877455"/>
                  <a:gd name="connsiteX2" fmla="*/ 157018 w 373098"/>
                  <a:gd name="connsiteY2" fmla="*/ 0 h 877455"/>
                </a:gdLst>
                <a:ahLst/>
                <a:cxnLst>
                  <a:cxn ang="0">
                    <a:pos x="connsiteX0" y="connsiteY0"/>
                  </a:cxn>
                  <a:cxn ang="0">
                    <a:pos x="connsiteX1" y="connsiteY1"/>
                  </a:cxn>
                  <a:cxn ang="0">
                    <a:pos x="connsiteX2" y="connsiteY2"/>
                  </a:cxn>
                </a:cxnLst>
                <a:rect l="l" t="t" r="r" b="b"/>
                <a:pathLst>
                  <a:path w="373098" h="877455">
                    <a:moveTo>
                      <a:pt x="0" y="877455"/>
                    </a:moveTo>
                    <a:cubicBezTo>
                      <a:pt x="171642" y="733521"/>
                      <a:pt x="343284" y="589588"/>
                      <a:pt x="369454" y="443346"/>
                    </a:cubicBezTo>
                    <a:cubicBezTo>
                      <a:pt x="395624" y="297104"/>
                      <a:pt x="276321" y="148552"/>
                      <a:pt x="157018"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3" name="Freihandform 62"/>
              <p:cNvSpPr/>
              <p:nvPr/>
            </p:nvSpPr>
            <p:spPr>
              <a:xfrm>
                <a:off x="6382929" y="3348719"/>
                <a:ext cx="272637" cy="277322"/>
              </a:xfrm>
              <a:custGeom>
                <a:avLst/>
                <a:gdLst>
                  <a:gd name="connsiteX0" fmla="*/ 0 w 238096"/>
                  <a:gd name="connsiteY0" fmla="*/ 58913 h 262113"/>
                  <a:gd name="connsiteX1" fmla="*/ 230909 w 238096"/>
                  <a:gd name="connsiteY1" fmla="*/ 12732 h 262113"/>
                  <a:gd name="connsiteX2" fmla="*/ 157018 w 238096"/>
                  <a:gd name="connsiteY2" fmla="*/ 262113 h 262113"/>
                </a:gdLst>
                <a:ahLst/>
                <a:cxnLst>
                  <a:cxn ang="0">
                    <a:pos x="connsiteX0" y="connsiteY0"/>
                  </a:cxn>
                  <a:cxn ang="0">
                    <a:pos x="connsiteX1" y="connsiteY1"/>
                  </a:cxn>
                  <a:cxn ang="0">
                    <a:pos x="connsiteX2" y="connsiteY2"/>
                  </a:cxn>
                </a:cxnLst>
                <a:rect l="l" t="t" r="r" b="b"/>
                <a:pathLst>
                  <a:path w="238096" h="262113">
                    <a:moveTo>
                      <a:pt x="0" y="58913"/>
                    </a:moveTo>
                    <a:cubicBezTo>
                      <a:pt x="102369" y="18889"/>
                      <a:pt x="204739" y="-21135"/>
                      <a:pt x="230909" y="12732"/>
                    </a:cubicBezTo>
                    <a:cubicBezTo>
                      <a:pt x="257079" y="46599"/>
                      <a:pt x="207048" y="154356"/>
                      <a:pt x="157018" y="262113"/>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4" name="Freihandform 63"/>
              <p:cNvSpPr/>
              <p:nvPr/>
            </p:nvSpPr>
            <p:spPr>
              <a:xfrm>
                <a:off x="6611392" y="2185257"/>
                <a:ext cx="537210" cy="1407215"/>
              </a:xfrm>
              <a:custGeom>
                <a:avLst/>
                <a:gdLst>
                  <a:gd name="connsiteX0" fmla="*/ 0 w 469151"/>
                  <a:gd name="connsiteY0" fmla="*/ 0 h 1330036"/>
                  <a:gd name="connsiteX1" fmla="*/ 461818 w 469151"/>
                  <a:gd name="connsiteY1" fmla="*/ 618836 h 1330036"/>
                  <a:gd name="connsiteX2" fmla="*/ 240146 w 469151"/>
                  <a:gd name="connsiteY2" fmla="*/ 1330036 h 1330036"/>
                </a:gdLst>
                <a:ahLst/>
                <a:cxnLst>
                  <a:cxn ang="0">
                    <a:pos x="connsiteX0" y="connsiteY0"/>
                  </a:cxn>
                  <a:cxn ang="0">
                    <a:pos x="connsiteX1" y="connsiteY1"/>
                  </a:cxn>
                  <a:cxn ang="0">
                    <a:pos x="connsiteX2" y="connsiteY2"/>
                  </a:cxn>
                </a:cxnLst>
                <a:rect l="l" t="t" r="r" b="b"/>
                <a:pathLst>
                  <a:path w="469151" h="1330036">
                    <a:moveTo>
                      <a:pt x="0" y="0"/>
                    </a:moveTo>
                    <a:cubicBezTo>
                      <a:pt x="210897" y="198581"/>
                      <a:pt x="421794" y="397163"/>
                      <a:pt x="461818" y="618836"/>
                    </a:cubicBezTo>
                    <a:cubicBezTo>
                      <a:pt x="501842" y="840509"/>
                      <a:pt x="370994" y="1085272"/>
                      <a:pt x="240146" y="1330036"/>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sp>
            <p:nvSpPr>
              <p:cNvPr id="65" name="Freihandform 64"/>
              <p:cNvSpPr/>
              <p:nvPr/>
            </p:nvSpPr>
            <p:spPr>
              <a:xfrm>
                <a:off x="6648886" y="1955957"/>
                <a:ext cx="915858" cy="1602661"/>
              </a:xfrm>
              <a:custGeom>
                <a:avLst/>
                <a:gdLst>
                  <a:gd name="connsiteX0" fmla="*/ 0 w 799827"/>
                  <a:gd name="connsiteY0" fmla="*/ 0 h 1514764"/>
                  <a:gd name="connsiteX1" fmla="*/ 757382 w 799827"/>
                  <a:gd name="connsiteY1" fmla="*/ 775855 h 1514764"/>
                  <a:gd name="connsiteX2" fmla="*/ 637309 w 799827"/>
                  <a:gd name="connsiteY2" fmla="*/ 1514764 h 1514764"/>
                </a:gdLst>
                <a:ahLst/>
                <a:cxnLst>
                  <a:cxn ang="0">
                    <a:pos x="connsiteX0" y="connsiteY0"/>
                  </a:cxn>
                  <a:cxn ang="0">
                    <a:pos x="connsiteX1" y="connsiteY1"/>
                  </a:cxn>
                  <a:cxn ang="0">
                    <a:pos x="connsiteX2" y="connsiteY2"/>
                  </a:cxn>
                </a:cxnLst>
                <a:rect l="l" t="t" r="r" b="b"/>
                <a:pathLst>
                  <a:path w="799827" h="1514764">
                    <a:moveTo>
                      <a:pt x="0" y="0"/>
                    </a:moveTo>
                    <a:cubicBezTo>
                      <a:pt x="325582" y="261697"/>
                      <a:pt x="651164" y="523394"/>
                      <a:pt x="757382" y="775855"/>
                    </a:cubicBezTo>
                    <a:cubicBezTo>
                      <a:pt x="863600" y="1028316"/>
                      <a:pt x="750454" y="1271540"/>
                      <a:pt x="637309" y="1514764"/>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a:cs typeface="Times New Roman" panose="02020603050405020304" pitchFamily="18" charset="0"/>
                </a:endParaRPr>
              </a:p>
            </p:txBody>
          </p:sp>
          <p:grpSp>
            <p:nvGrpSpPr>
              <p:cNvPr id="66" name="Gruppieren 65"/>
              <p:cNvGrpSpPr/>
              <p:nvPr/>
            </p:nvGrpSpPr>
            <p:grpSpPr>
              <a:xfrm>
                <a:off x="6331799" y="1124743"/>
                <a:ext cx="2473629" cy="2514152"/>
                <a:chOff x="4139952" y="908720"/>
                <a:chExt cx="2160240" cy="2376264"/>
              </a:xfrm>
            </p:grpSpPr>
            <p:grpSp>
              <p:nvGrpSpPr>
                <p:cNvPr id="67" name="Gruppieren 66"/>
                <p:cNvGrpSpPr/>
                <p:nvPr/>
              </p:nvGrpSpPr>
              <p:grpSpPr>
                <a:xfrm>
                  <a:off x="4139952" y="908720"/>
                  <a:ext cx="2160240" cy="2376264"/>
                  <a:chOff x="4139952" y="908720"/>
                  <a:chExt cx="2160240" cy="2376264"/>
                </a:xfrm>
              </p:grpSpPr>
              <p:cxnSp>
                <p:nvCxnSpPr>
                  <p:cNvPr id="69" name="Gerade Verbindung 68"/>
                  <p:cNvCxnSpPr/>
                  <p:nvPr/>
                </p:nvCxnSpPr>
                <p:spPr>
                  <a:xfrm flipH="1">
                    <a:off x="4139952" y="908720"/>
                    <a:ext cx="432048"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nvCxnSpPr>
                <p:spPr>
                  <a:xfrm flipH="1">
                    <a:off x="4139952" y="3068960"/>
                    <a:ext cx="216024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Gerade Verbindung 27"/>
                <p:cNvCxnSpPr/>
                <p:nvPr/>
              </p:nvCxnSpPr>
              <p:spPr>
                <a:xfrm rot="16200000" flipH="1">
                  <a:off x="4355976" y="1124744"/>
                  <a:ext cx="2160240" cy="17281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1" name="Gerade Verbindung mit Pfeil 70"/>
            <p:cNvCxnSpPr/>
            <p:nvPr/>
          </p:nvCxnSpPr>
          <p:spPr bwMode="auto">
            <a:xfrm flipV="1">
              <a:off x="6386026" y="2144171"/>
              <a:ext cx="192599" cy="249925"/>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Gerade Verbindung mit Pfeil 71"/>
            <p:cNvCxnSpPr/>
            <p:nvPr/>
          </p:nvCxnSpPr>
          <p:spPr bwMode="auto">
            <a:xfrm flipV="1">
              <a:off x="6575216" y="2313778"/>
              <a:ext cx="202071" cy="22794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Gerade Verbindung mit Pfeil 72"/>
            <p:cNvCxnSpPr/>
            <p:nvPr/>
          </p:nvCxnSpPr>
          <p:spPr bwMode="auto">
            <a:xfrm flipV="1">
              <a:off x="6761880" y="2500992"/>
              <a:ext cx="231717" cy="22054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Gerade Verbindung mit Pfeil 73"/>
            <p:cNvCxnSpPr/>
            <p:nvPr/>
          </p:nvCxnSpPr>
          <p:spPr bwMode="auto">
            <a:xfrm flipV="1">
              <a:off x="6918790" y="2680846"/>
              <a:ext cx="250915" cy="203668"/>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Gerade Verbindung mit Pfeil 74"/>
            <p:cNvCxnSpPr/>
            <p:nvPr/>
          </p:nvCxnSpPr>
          <p:spPr bwMode="auto">
            <a:xfrm flipV="1">
              <a:off x="7011053" y="2888940"/>
              <a:ext cx="301118" cy="15161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6" name="Gerade Verbindung mit Pfeil 75"/>
            <p:cNvCxnSpPr/>
            <p:nvPr/>
          </p:nvCxnSpPr>
          <p:spPr bwMode="auto">
            <a:xfrm flipV="1">
              <a:off x="7063545" y="3202310"/>
              <a:ext cx="323629" cy="45376"/>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 name="Gerade Verbindung mit Pfeil 76"/>
            <p:cNvCxnSpPr/>
            <p:nvPr/>
          </p:nvCxnSpPr>
          <p:spPr bwMode="auto">
            <a:xfrm>
              <a:off x="7044625" y="3465006"/>
              <a:ext cx="317839" cy="5490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 name="Gerade Verbindung mit Pfeil 77"/>
            <p:cNvCxnSpPr/>
            <p:nvPr/>
          </p:nvCxnSpPr>
          <p:spPr bwMode="auto">
            <a:xfrm>
              <a:off x="6979166" y="3643132"/>
              <a:ext cx="296454" cy="91734"/>
            </a:xfrm>
            <a:prstGeom prst="straightConnector1">
              <a:avLst/>
            </a:prstGeom>
            <a:solidFill>
              <a:srgbClr val="DDDDDD"/>
            </a:solidFill>
            <a:ln w="10795" cap="sq" cmpd="sng" algn="ctr">
              <a:solidFill>
                <a:schemeClr val="accent5">
                  <a:lumMod val="75000"/>
                </a:schemeClr>
              </a:solidFill>
              <a:prstDash val="solid"/>
              <a:miter lim="800000"/>
              <a:headEnd type="none" w="med" len="med"/>
              <a:tailEnd type="stealth"/>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37308765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AGENDAWIZARDSTYLE" val="WZL"/>
  <p:tag name="EE4P_STYLE_ID" val="069e6279-5c7f-4421-9dba-a6888cfc0970"/>
  <p:tag name="THINKCELLUNDODONOTDELETE" val="0"/>
  <p:tag name="EE4P_AGENDAWIZARD" val="&lt;ee4p&gt;&lt;layouts&gt;&lt;layout name=&quot;WZL&quot; id=&quot;4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8&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3.92811&quot; /&gt;&lt;column field=&quot;topic&quot; label=&quot;Topic&quot; leftSpacing=&quot;5&quot; rightDistribute=&quot;1&quot; dock=&quot;1&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1&quot; leftSpacing=&quot;0&quot; rightSpacing=&quot;6&quot; dock=&quot;2&quot; /&gt;&lt;column field=&quot;pageno&quot; label=&quot;Page No.&quot; visible=&quot;1&quot; checked=&quot;0&quot; leftSpacing=&quot;0&quot; rightSpacing=&quot;6&quot; dock=&quot;2&quot; /&gt;&lt;/columns&gt;&lt;position left=&quot;17&quot; top=&quot;68&quot; width=&quot;745.5&quot; height=&quot;392&quot; /&gt;&lt;subtitle&gt;&lt;position left=&quot;42.5&quot; top=&quot;109.625&quot; width=&quot;646.5&quot; height=&quot;16.75&quot; /&gt;&lt;font size=&quot;16&quot; /&gt;&lt;textframe marginBottom=&quot;0&quot; marginTop=&quot;0&quot; /&gt;&lt;paragraphformat alignment=&quot;1&quot; /&gt;&lt;/subtitle&gt;&lt;settings allowedSizingModeIds=&quot;1|2&quot; allowedFontSizes=&quot;8|9|10.5|11|12|14|16|18&quot; allowedTimeFormatIds=&quot;1|2|3&quot; slideLayout=&quot;11&quot; customLayoutName=&quot;&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30&quot; bottomMinSpacing=&quot;0&quot; bottomMaxSpacing=&quot;0&quot;&gt;&lt;element field=&quot;itemno&quot; type=&quot;autoshape&quot; autoShapeType=&quot;1&quot; indent=&quot;38.92811&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38.92811&quot; indentType=&quot;2&quot;&gt;&lt;paragraphformat alignment=&quot;1&quot; /&gt;&lt;textframe marginLeft=&quot;6&quot; /&gt;&lt;font bold=&quot;1&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30&quot; bottomMinSpacing=&quot;0&quot; bottomMaxSpacing=&quot;0&quot;&gt;&lt;element type=&quot;autoshape&quot; autoShapeType=&quot;1&quot; value=&quot;&quot;&gt;&lt;position left=&quot;38.92811*2*scale*fontScale&quot; top=&quot;0&quot; width=&quot;agendaWidth-topicLeftSpacing-itemNoWidth-38.92811*scale*fontScale&quot; height=&quot;itemHeight&quot; /&gt;&lt;fill foreColor=&quot;5&quot; visible=&quot;1&quot; /&gt;&lt;/element&gt;&lt;element field=&quot;itemno&quot; type=&quot;autoshape&quot; autoShapeType=&quot;1&quot; indent=&quot;38.92811&quot; indentType=&quot;1&quot;&gt;&lt;textframe marginLeft=&quot;6&quot; marginRight=&quot;6&quot; verticalAnchor=&quot;3&quot; /&gt;&lt;paragraphformat alignment=&quot;2&quot; /&gt;&lt;fill foreColor=&quot;6&quot; visible=&quot;1&quot; /&gt;&lt;font bold=&quot;1&quot; color=&quot;14&quot; /&gt;&lt;/element&gt;&lt;element field=&quot;topic&quot; type=&quot;autoshape&quot; autoShapeType=&quot;1&quot; indent=&quot;38.92811&quot; indentType=&quot;2&quot;&gt;&lt;paragraphformat alignment=&quot;1&quot; /&gt;&lt;font bold=&quot;1&quot; /&gt;&lt;textframe marginLeft=&quot;6&quot; /&gt;&lt;/element&gt;&lt;element field=&quot;responsible&quot; type=&quot;autoshape&quot; autoShapeType=&quot;1&quot; indent=&quot;38.92811&quot; indentType=&quot;1&quot;&gt;&lt;paragraphformat alignment=&quot;1&quot; /&gt;&lt;/element&gt;&lt;element field=&quot;freecolumn&quot; type=&quot;autoshape&quot; autoShapeType=&quot;1&quot; indent=&quot;38.92811&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30&quot; bottomMinSpacing=&quot;0&quot; bottomMaxSpacing=&quot;0&quot;&gt;&lt;element field=&quot;itemno&quot; type=&quot;autoshape&quot; autoShapeType=&quot;1&quot;&gt;&lt;textframe marginLeft=&quot;6&quot; marginRight=&quot;6&quot; verticalAnchor=&quot;3&quot; /&gt;&lt;paragraphformat alignment=&quot;2&quot; /&gt;&lt;fill foreColor=&quot;5&quot; visible=&quot;1&quot; /&gt;&lt;font bold=&quot;1&quot; italic=&quot;1&quot; color=&quot;14&quot; /&gt;&lt;/elemen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30&quot; bottomMinSpacing=&quot;0&quot; bottomMaxSpacing=&quot;0&quot;&gt;&lt;element type=&quot;autoshape&quot; autoShapeType=&quot;1&quot; value=&quot;&quot;&gt;&lt;position left=&quot;38.92811*scale*fontScale&quot; top=&quot;0&quot; width=&quot;agendaWidth-topicLeftSpacing-itemNoWidth&quot; height=&quot;itemHeight&quot; /&gt;&lt;fill foreColor=&quot;5&quot; visible=&quot;1&quot; /&gt;&lt;/element&gt;&lt;element field=&quot;itemno&quot; type=&quot;autoshape&quot; autoShapeType=&quot;1&quot;&gt;&lt;textframe marginLeft=&quot;6&quot; marginRight=&quot;6&quot; verticalAnchor=&quot;3&quot; /&gt;&lt;paragraphformat alignment=&quot;2&quot; /&gt;&lt;fill foreColor=&quot;6&quot; visible=&quot;1&quot; /&gt;&lt;font bold=&quot;1&quot; italic=&quot;1&quot; color=&quot;14&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Gliederung&quot; title=&quot;Gliederung&quot; subtitle=&quot;&quot; sizingModeId=&quot;2&quot; fontSize=&quot;18&quot; startTime=&quot;540&quot; timeFormatId=&quot;1&quot; startItemNo=&quot;1&quot; createSingleAgendaSlide=&quot;1&quot; createSeparatingSlides=&quot;1&quot; createBackupSlide=&quot;0&quot; layoutId=&quot;4_1&quot; singleSlideId=&quot;A9BB482F-F723-439D-B371-696A6CEFA35E&quot; backupSlideId=&quot;&quot; fontSizeAuto=&quot;0&quot; createSections=&quot;0&quot;&gt;&lt;columns&gt;&lt;column field=&quot;itemno&quot; label=&quot;No.&quot; checked=&quot;1&quot; leftSpacing=&quot;0&quot; rightSpacing=&quot;0&quot; dock=&quot;1&quot; fixedWidth=&quot;33.92811&quot; /&gt;&lt;column field=&quot;topic&quot; label=&quot;Topic&quot; leftSpacing=&quot;5&quot; rightDistribute=&quot;1&quot; dock=&quot;1&quot; rightSpacing=&quot;0&quot; /&gt;&lt;column field=&quot;responsible&quot; label=&quot;Responsible&quot; visible=&quot;1&quot; checked=&quot;0&quot; leftSpacing=&quot;0&quot; rightDistribute=&quot;1&quot; dock=&quot;1&quot; /&gt;&lt;column field=&quot;freecolumn&quot; label=&quot;&quot; visible=&quot;1&quot; checked=&quot;0&quot; leftSpacing=&quot;0&quot; rightDistribute=&quot;1&quot; dock=&quot;1&quot; /&gt;&lt;column field=&quot;timeslot&quot; label=&quot;Time Slot&quot; visible=&quot;1&quot; checked=&quot;0&quot; leftSpacing=&quot;0&quot; rightSpacing=&quot;6&quot; dock=&quot;2&quot; /&gt;&lt;column field=&quot;pageno&quot; label=&quot;Page No.&quot; visible=&quot;1&quot; checked=&quot;0&quot; leftSpacing=&quot;0&quot; rightSpacing=&quot;6&quot; dock=&quot;2&quot; /&gt;&lt;/columns&gt;&lt;items&gt;&lt;item duration=&quot;30&quot; level=&quot;1&quot; generateAgendaSlide=&quot;1&quot; showAgendaItem=&quot;1&quot; isBreak=&quot;0&quot; itemNo=&quot;1&quot; subItemNo=&quot;0&quot; topic=&quot;Experimental Setup&quot; agendaSlideId=&quot;39bd737d-89df-4b6a-86c8-676f119a8dda&quot; /&gt;&lt;item duration=&quot;30&quot; level=&quot;1&quot; generateAgendaSlide=&quot;1&quot; showAgendaItem=&quot;1&quot; isBreak=&quot;0&quot; itemNo=&quot;2&quot; subItemNo=&quot;0&quot; topic=&quot;Post processing of thermal pictures&quot; agendaSlideId=&quot;2c1ca8be-fbf9-4ccb-9771-5fc87557aa75&quot; /&gt;&lt;item duration=&quot;30&quot; level=&quot;1&quot; generateAgendaSlide=&quot;0&quot; showAgendaItem=&quot;1&quot; isBreak=&quot;0&quot; topic=&quot;Orthogonal cutting of  AISI 1040 (C45 E+N) normalized &quot; responsible=&quot;&quot; agendaSlideId=&quot;&quot; itemNo=&quot;3&quot; subItemNo=&quot;0&quot; /&gt;&lt;item duration=&quot;30&quot; level=&quot;2&quot; generateAgendaSlide=&quot;1&quot; showAgendaItem=&quot;1&quot; isBreak=&quot;0&quot; itemNo=&quot;3&quot; subItemNo=&quot;1&quot; topic=&quot;Time and spatial varying thermal properties &quot; agendaSlideId=&quot;a49b4151-fb99-4455-82af-c5b98e4f636d&quot; /&gt;&lt;item duration=&quot;30&quot; level=&quot;2&quot; generateAgendaSlide=&quot;1&quot; showAgendaItem=&quot;1&quot; isBreak=&quot;0&quot; itemNo=&quot;3&quot; subItemNo=&quot;2&quot; topic=&quot;Influence of uncut chip thickness and cutting velocity&quot; agendaSlideId=&quot;81ebb3d5-ed9c-4ea3-83d3-84918736d11d&quot; /&gt;&lt;item duration=&quot;30&quot; level=&quot;1&quot; generateAgendaSlide=&quot;1&quot; showAgendaItem=&quot;1&quot; isBreak=&quot;0&quot; itemNo=&quot;4&quot; subItemNo=&quot;0&quot; topic=&quot;Orthogonal cutting of AISI 4140 (41CrMo4) normalized/quenched and tempered&quot; agendaSlideId=&quot;c7e996f6-89dd-42de-82c8-35cf23116c1a&quot; /&gt;&lt;item duration=&quot;30&quot; level=&quot;2&quot; generateAgendaSlide=&quot;1&quot; showAgendaItem=&quot;1&quot; isBreak=&quot;0&quot; itemNo=&quot;4&quot; subItemNo=&quot;1&quot; topic=&quot;Time and spatial varying thermal properties&quot; agendaSlideId=&quot;39a7bfa7-0c71-4d52-bd27-0b605f0f0e39&quot; /&gt;&lt;item duration=&quot;30&quot; level=&quot;2&quot; generateAgendaSlide=&quot;1&quot; showAgendaItem=&quot;1&quot; isBreak=&quot;0&quot; itemNo=&quot;4&quot; subItemNo=&quot;2&quot; topic=&quot;Influence of uncut chip thickness and cutting velocity&quot; agendaSlideId=&quot;ff95b1bf-2369-4bd1-ad7b-cc6a046d18a2&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EE4P_SLIDEID" val="81ebb3d5-ed9c-4ea3-83d3-84918736d11d"/>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342.3253/707.5558/33.07063"/>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342.3253/33.07063/33.07063"/>
</p:tagLst>
</file>

<file path=ppt/tags/tag129.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2.8885/287.4602/669.6115/33.07063"/>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4.94425/287.4602/33.07063/33.07063"/>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2.8885/232.5952/669.6115/33.07063"/>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4.94425/232.5952/33.07063/33.07063"/>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4.xml><?xml version="1.0" encoding="utf-8"?>
<p:tagLst xmlns:a="http://schemas.openxmlformats.org/drawingml/2006/main" xmlns:r="http://schemas.openxmlformats.org/officeDocument/2006/relationships" xmlns:p="http://schemas.openxmlformats.org/presentationml/2006/main">
  <p:tag name="EE4P_SLIDEID" val="39bd737d-89df-4b6a-86c8-676f119a8dda"/>
</p:tagLst>
</file>

<file path=ppt/tags/tag1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1.xml><?xml version="1.0" encoding="utf-8"?>
<p:tagLst xmlns:a="http://schemas.openxmlformats.org/drawingml/2006/main" xmlns:r="http://schemas.openxmlformats.org/officeDocument/2006/relationships" xmlns:p="http://schemas.openxmlformats.org/presentationml/2006/main">
  <p:tag name="EE4P_SLIDEID" val="c7e996f6-89dd-42de-82c8-35cf23116c1a"/>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46.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6.xml><?xml version="1.0" encoding="utf-8"?>
<p:tagLst xmlns:a="http://schemas.openxmlformats.org/drawingml/2006/main" xmlns:r="http://schemas.openxmlformats.org/officeDocument/2006/relationships" xmlns:p="http://schemas.openxmlformats.org/presentationml/2006/main">
  <p:tag name="EE4P_SLIDEID" val="39a7bfa7-0c71-4d52-bd27-0b605f0f0e39"/>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59.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xml><?xml version="1.0" encoding="utf-8"?>
<p:tagLst xmlns:a="http://schemas.openxmlformats.org/drawingml/2006/main" xmlns:r="http://schemas.openxmlformats.org/officeDocument/2006/relationships" xmlns:p="http://schemas.openxmlformats.org/presentationml/2006/main">
  <p:tag name="EE4P_SLIDEID" val="ff95b1bf-2369-4bd1-ad7b-cc6a046d18a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Topic"/>
  <p:tag name="EE4P_AGENDAWIZARD_CONTENT" val="/Influence of uncut chip thickness and cutting velocity"/>
  <p:tag name="EE4P_AGENDAWIZARD_PROPERTIES" val="92.8885/342.3253/669.6115/33.07063"/>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f95b1bf-2369-4bd1-ad7b-cc6a046d18a2_ItemNo"/>
  <p:tag name="EE4P_AGENDAWIZARD_CONTENT" val="/4.2"/>
  <p:tag name="EE4P_AGENDAWIZARD_PROPERTIES" val="54.94425/342.3253/33.07063/33.07063"/>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Topic"/>
  <p:tag name="EE4P_AGENDAWIZARD_CONTENT" val="/Time and spatial varying thermal properties"/>
  <p:tag name="EE4P_AGENDAWIZARD_PROPERTIES" val="92.8885/287.4602/669.6115/33.07063"/>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39a7bfa7-0c71-4d52-bd27-0b605f0f0e39_ItemNo"/>
  <p:tag name="EE4P_AGENDAWIZARD_CONTENT" val="/4.1"/>
  <p:tag name="EE4P_AGENDAWIZARD_PROPERTIES" val="54.94425/287.4602/33.07063/33.07063"/>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1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21.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0Wq4X6eZA02R5B9gfgFP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HjCBcz9sEya98aB2C9a3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x5Zj08Y6kiq46ZYBj3SF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meFMIf1jkWUMSBoHWLG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rvw3bJNukuXXgV3GzYU2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R6v__SyVT0eYGEADiLtnG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a8aor2.lkakXlWgE0wAJ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dGY6RpEUEaAD4ne84t65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EE4P_SLIDEID" val="2c1ca8be-fbf9-4ccb-9771-5fc87557aa75"/>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4.xml><?xml version="1.0" encoding="utf-8"?>
<p:tagLst xmlns:a="http://schemas.openxmlformats.org/drawingml/2006/main" xmlns:r="http://schemas.openxmlformats.org/officeDocument/2006/relationships" xmlns:p="http://schemas.openxmlformats.org/presentationml/2006/main">
  <p:tag name="EE4P_SLIDEID" val="A9BB482F-F723-439D-B371-696A6CEFA35E"/>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43.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232.5952/707.5558/33.07063"/>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SLIDEID" val="a49b4151-fb99-4455-82af-c5b98e4f636d"/>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Topic"/>
  <p:tag name="EE4P_AGENDAWIZARD_CONTENT" val="/Orthogonal cutting of AISI 4140 (41CrMo4) normalized/quenched and tempered"/>
  <p:tag name="EE4P_AGENDAWIZARD_PROPERTIES" val="54.94425/342.3253/707.5558/33.07063"/>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342.3253/33.07063/33.0706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Topic"/>
  <p:tag name="EE4P_AGENDAWIZARD_CONTENT" val="/Influence of uncut chip thickness and cutting velocity"/>
  <p:tag name="EE4P_AGENDAWIZARD_PROPERTIES" val="92.8885/287.4602/669.6115/33.0706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81ebb3d5-ed9c-4ea3-83d3-84918736d11d_ItemNo"/>
  <p:tag name="EE4P_AGENDAWIZARD_CONTENT" val="/3.2"/>
  <p:tag name="EE4P_AGENDAWIZARD_PROPERTIES" val="54.94425/287.4602/33.07063/33.07063"/>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Topic"/>
  <p:tag name="EE4P_AGENDAWIZARD_CONTENT" val="/Time and spatial varying thermal properties "/>
  <p:tag name="EE4P_AGENDAWIZARD_PROPERTIES" val="92.8885/232.5952/669.6115/33.07063"/>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a49b4151-fb99-4455-82af-c5b98e4f636d_ItemNo"/>
  <p:tag name="EE4P_AGENDAWIZARD_CONTENT" val="/3.1"/>
  <p:tag name="EE4P_AGENDAWIZARD_PROPERTIES" val="54.94425/232.5952/33.07063/33.07063"/>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c7e996f6-89dd-42de-82c8-35cf23116c1a_ItemNo"/>
  <p:tag name="EE4P_AGENDAWIZARD_CONTENT" val="/4"/>
  <p:tag name="EE4P_AGENDAWIZARD_PROPERTIES" val="17/232.5952/33.07063/33.07063"/>
</p:tagLst>
</file>

<file path=ppt/tags/tag6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ItemNo"/>
  <p:tag name="EE4P_AGENDAWIZARD_CONTENT" val="/2"/>
  <p:tag name="EE4P_AGENDAWIZARD_PROPERTIES" val="17/122.865/33.07063/33.07063"/>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Topic"/>
  <p:tag name="EE4P_AGENDAWIZARD_CONTENT" val="/Experimental Setup"/>
  <p:tag name="EE4P_AGENDAWIZARD_PROPERTIES" val="54.94425/68/707.5558/33.07063"/>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39bd737d-89df-4b6a-86c8-676f119a8dda_ItemNo"/>
  <p:tag name="EE4P_AGENDAWIZARD_CONTENT" val="/1"/>
  <p:tag name="EE4P_AGENDAWIZARD_PROPERTIES" val="17/68/33.07063/33.07063"/>
</p:tagLst>
</file>

<file path=ppt/tags/tag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rthogonal cutting of  AISI 1040 (C45 E+N) normalized "/>
  <p:tag name="EE4P_AGENDAWIZARD_PROPERTIES" val="54.94425/177.7302/707.5558/33.07063"/>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17/177.7302/33.07063/33.07063"/>
</p:tagLst>
</file>

<file path=ppt/tags/tag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2c1ca8be-fbf9-4ccb-9771-5fc87557aa75_Topic"/>
  <p:tag name="EE4P_AGENDAWIZARD_CONTENT" val="/Post processing of thermal pictures"/>
  <p:tag name="EE4P_AGENDAWIZARD_PROPERTIES" val="54.94425/122.865/707.5558/33.07063"/>
</p:tagLst>
</file>

<file path=ppt/tags/tag90.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9.xml><?xml version="1.0" encoding="utf-8"?>
<p:tagLst xmlns:a="http://schemas.openxmlformats.org/drawingml/2006/main" xmlns:r="http://schemas.openxmlformats.org/officeDocument/2006/relationships" xmlns:p="http://schemas.openxmlformats.org/presentationml/2006/main">
  <p:tag name="EE4P_SLIDEID" val="140E52C1-2C16-42A6-9229-38CEEE401D50"/>
</p:tagLst>
</file>

<file path=ppt/theme/theme1.xml><?xml version="1.0" encoding="utf-8"?>
<a:theme xmlns:a="http://schemas.openxmlformats.org/drawingml/2006/main" name="wzl">
  <a:themeElements>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fontScheme name="WZ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0795" cap="flat" cmpd="sng" algn="ctr">
          <a:no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DDDDDD"/>
        </a:solidFill>
        <a:ln w="1079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WZL">
        <a:dk1>
          <a:srgbClr val="000000"/>
        </a:dk1>
        <a:lt1>
          <a:srgbClr val="FFFFFF"/>
        </a:lt1>
        <a:dk2>
          <a:srgbClr val="000000"/>
        </a:dk2>
        <a:lt2>
          <a:srgbClr val="FFFFFF"/>
        </a:lt2>
        <a:accent1>
          <a:srgbClr val="C7DDF2"/>
        </a:accent1>
        <a:accent2>
          <a:srgbClr val="00549F"/>
        </a:accent2>
        <a:accent3>
          <a:srgbClr val="8EBAE5"/>
        </a:accent3>
        <a:accent4>
          <a:srgbClr val="407FB7"/>
        </a:accent4>
        <a:accent5>
          <a:srgbClr val="CC071E"/>
        </a:accent5>
        <a:accent6>
          <a:srgbClr val="F6A800"/>
        </a:accent6>
        <a:hlink>
          <a:srgbClr val="8EBAE5"/>
        </a:hlink>
        <a:folHlink>
          <a:srgbClr val="407FB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2059</Words>
  <Application>Microsoft Macintosh PowerPoint</Application>
  <PresentationFormat>A4 Paper (210x297 mm)</PresentationFormat>
  <Paragraphs>549</Paragraphs>
  <Slides>53</Slides>
  <Notes>29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Arial</vt:lpstr>
      <vt:lpstr>Calibri</vt:lpstr>
      <vt:lpstr>Cambria Math</vt:lpstr>
      <vt:lpstr>Symbol</vt:lpstr>
      <vt:lpstr>Times New Roman</vt:lpstr>
      <vt:lpstr>Wingdings</vt:lpstr>
      <vt:lpstr>wzl</vt:lpstr>
      <vt:lpstr>think-cell Folie</vt:lpstr>
      <vt:lpstr>Results </vt:lpstr>
      <vt:lpstr>Gliederung</vt:lpstr>
      <vt:lpstr>Gliederung</vt:lpstr>
      <vt:lpstr>Experimental Setup Design of Experiment</vt:lpstr>
      <vt:lpstr>Experimental Setup Design of Experiment</vt:lpstr>
      <vt:lpstr>Experimental Setup Boundary Conditions</vt:lpstr>
      <vt:lpstr>Gliederung</vt:lpstr>
      <vt:lpstr>Post processing of thermal pictures Energy balance in the volume control</vt:lpstr>
      <vt:lpstr>Post processing of thermal pictures Heat carried away from the tool tip</vt:lpstr>
      <vt:lpstr>Post processing of thermal pictures Heat carried away by the chip</vt:lpstr>
      <vt:lpstr>Gliederung</vt:lpstr>
      <vt:lpstr>Time and spatial varying thermal properties  Temperature at tool tip [°C] for different vc and hsp</vt:lpstr>
      <vt:lpstr>Time and spatial varying thermal properties Internal energy in tool [Joule] for different vc and hsp</vt:lpstr>
      <vt:lpstr>Time and spatial varying thermal properties  Heating rate of the tool [W] for different vc and hsp</vt:lpstr>
      <vt:lpstr>Time and spatial varying thermal properties  Heat carried away by chip [W] for different vc and hsp</vt:lpstr>
      <vt:lpstr>Time and spatial varying thermal properties  Heat partition to the chip for different vc and hsp</vt:lpstr>
      <vt:lpstr>Time and spatial varying thermal properties  Heat flux into the tool [W] for different vc and hsp</vt:lpstr>
      <vt:lpstr>Time and spatial varying thermal properties  Heat flux into the tool [W] for different vc and hsp  2</vt:lpstr>
      <vt:lpstr>Time and spatial varying thermal properties  Heat partition into the tool for different vc and hsp</vt:lpstr>
      <vt:lpstr>Time and spatial varying thermal properties  Heat flux into the workpiece [W] for different vc and hsp</vt:lpstr>
      <vt:lpstr>Time and spatial varying thermal properties  Heat partition into the workpiece for different vc and hsp</vt:lpstr>
      <vt:lpstr>Time and spatial varying thermal properties  Friction coefficient µ for different vc and hsp</vt:lpstr>
      <vt:lpstr>Time and spatial varying thermal properties  Heat partition ratios for hsp = 200 µm, vc = 100 m/min</vt:lpstr>
      <vt:lpstr>Temperature distribution for orthogonal cutting Temperature distribution for hsp = 200 µm, vc = 100 m/min</vt:lpstr>
      <vt:lpstr>Time and spatial varying thermal properties  Heat partition ratios for hsp = 200 µm, vc = 150 m/min</vt:lpstr>
      <vt:lpstr>PowerPoint Presentation</vt:lpstr>
      <vt:lpstr>Time and spatial varying thermal properties  Heat partition ratios for hsp = 300 µm, vc = 100 m/min</vt:lpstr>
      <vt:lpstr>PowerPoint Presentation</vt:lpstr>
      <vt:lpstr>Time and spatial varying thermal properties  Heat partition ratios for hsp = 300 µm, vc = 150 m/min</vt:lpstr>
      <vt:lpstr>PowerPoint Presentation</vt:lpstr>
      <vt:lpstr>Time and spatial varying thermal properties  Heat partition ratios for hsp = 400 µm, vc = 100 m/min</vt:lpstr>
      <vt:lpstr>Time and spatial varying thermal properties  Heat partition ratios for hsp = 400 µm, vc = 150 m/min</vt:lpstr>
      <vt:lpstr>PowerPoint Presentation</vt:lpstr>
      <vt:lpstr>PowerPoint Presentation</vt:lpstr>
      <vt:lpstr>Time and spatial varying thermal properties  Heat partition ratios for hsp = 500 µm, vc = 150 m/min</vt:lpstr>
      <vt:lpstr>PowerPoint Presentation</vt:lpstr>
      <vt:lpstr>Time and spatial varying thermal properties  Conclusion</vt:lpstr>
      <vt:lpstr>Time and spatial varying thermal properties  Means to enhance quality of measurement</vt:lpstr>
      <vt:lpstr>Gliederung</vt:lpstr>
      <vt:lpstr>Influence of uncut chip thickness and cutting velocity Workpiece position 124 mm</vt:lpstr>
      <vt:lpstr>Influence of uncut chip thickness and cutting velocity Workpiece position 200 mm</vt:lpstr>
      <vt:lpstr>Gliederung</vt:lpstr>
      <vt:lpstr>Gliederung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Gliederung</vt:lpstr>
    </vt:vector>
  </TitlesOfParts>
  <Company>WZL</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Temperatures and heat partition ratio in cutting 1045 steel_v13_E85_20160406_ohneSA.pptx</dc:title>
  <dc:creator>Oliver Adams</dc:creator>
  <cp:lastModifiedBy>Adriana Lima</cp:lastModifiedBy>
  <cp:revision>411</cp:revision>
  <cp:lastPrinted>2016-03-18T08:51:47Z</cp:lastPrinted>
  <dcterms:created xsi:type="dcterms:W3CDTF">2012-10-09T07:26:10Z</dcterms:created>
  <dcterms:modified xsi:type="dcterms:W3CDTF">2016-04-10T18:43:26Z</dcterms:modified>
</cp:coreProperties>
</file>